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2"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1" r:id="rId44"/>
    <p:sldId id="302" r:id="rId45"/>
    <p:sldId id="303" r:id="rId46"/>
    <p:sldId id="304" r:id="rId47"/>
    <p:sldId id="305" r:id="rId48"/>
    <p:sldId id="306" r:id="rId49"/>
    <p:sldId id="307" r:id="rId50"/>
    <p:sldId id="308" r:id="rId51"/>
    <p:sldId id="309" r:id="rId52"/>
    <p:sldId id="310" r:id="rId53"/>
    <p:sldId id="311"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272" y="-2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7/20/2019</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B6F15528-21DE-4FAA-801E-634DDDAF4B2B}" type="slidenum">
              <a:rPr lang="en-US" smtClean="0"/>
              <a:pPr/>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7/20/2019</a:t>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D8BD707-D9CF-40AE-B4C6-C98DA3205C09}" type="datetimeFigureOut">
              <a:rPr lang="en-US" smtClean="0"/>
              <a:pPr/>
              <a:t>7/20/2019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7/20/2019</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7/20/2019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b="1" dirty="0" smtClean="0"/>
              <a:t>LECTURE -9</a:t>
            </a:r>
            <a:endParaRPr lang="en-US" b="1" dirty="0"/>
          </a:p>
        </p:txBody>
      </p:sp>
      <p:sp>
        <p:nvSpPr>
          <p:cNvPr id="2" name="Title 1"/>
          <p:cNvSpPr>
            <a:spLocks noGrp="1"/>
          </p:cNvSpPr>
          <p:nvPr>
            <p:ph type="ctrTitle"/>
          </p:nvPr>
        </p:nvSpPr>
        <p:spPr/>
        <p:txBody>
          <a:bodyPr/>
          <a:lstStyle/>
          <a:p>
            <a:r>
              <a:rPr lang="en-US" b="1" dirty="0" smtClean="0"/>
              <a:t>Introduction to Cloud</a:t>
            </a:r>
            <a:endParaRPr lang="en-US"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609602"/>
            <a:ext cx="7391400" cy="4157663"/>
          </a:xfrm>
          <a:prstGeom prst="rect">
            <a:avLst/>
          </a:prstGeom>
        </p:spPr>
      </p:pic>
    </p:spTree>
    <p:extLst>
      <p:ext uri="{BB962C8B-B14F-4D97-AF65-F5344CB8AC3E}">
        <p14:creationId xmlns:p14="http://schemas.microsoft.com/office/powerpoint/2010/main" val="3437537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200" b="1" dirty="0"/>
              <a:t>This your Project Window where all the necessary input/output components will be added.</a:t>
            </a:r>
          </a:p>
        </p:txBody>
      </p:sp>
      <p:pic>
        <p:nvPicPr>
          <p:cNvPr id="6" name="Picture 5" descr="http://mindstorm.matz.group/CourseImage/25%2003%2019%20-%2012%2040%2023.png"/>
          <p:cNvPicPr>
            <a:picLocks noChangeAspect="1"/>
          </p:cNvPicPr>
          <p:nvPr/>
        </p:nvPicPr>
        <p:blipFill rotWithShape="1">
          <a:blip r:embed="rId2">
            <a:extLst>
              <a:ext uri="{28A0092B-C50C-407E-A947-70E740481C1C}">
                <a14:useLocalDpi xmlns:a14="http://schemas.microsoft.com/office/drawing/2010/main" val="0"/>
              </a:ext>
            </a:extLst>
          </a:blip>
          <a:srcRect t="2918" b="6323"/>
          <a:stretch/>
        </p:blipFill>
        <p:spPr bwMode="auto">
          <a:xfrm>
            <a:off x="2971800" y="1828800"/>
            <a:ext cx="3071334" cy="4953000"/>
          </a:xfrm>
          <a:prstGeom prst="rect">
            <a:avLst/>
          </a:prstGeom>
          <a:noFill/>
          <a:ln>
            <a:noFill/>
          </a:ln>
        </p:spPr>
      </p:pic>
    </p:spTree>
    <p:extLst>
      <p:ext uri="{BB962C8B-B14F-4D97-AF65-F5344CB8AC3E}">
        <p14:creationId xmlns:p14="http://schemas.microsoft.com/office/powerpoint/2010/main" val="11174677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200" b="1" dirty="0"/>
              <a:t>Press the circled + sign at the top right hand of you screen, this will take you to the Widget Box from where you can add different components to your project, note the Energy Balance, different widgets have different energy requirements so when you use a widget its energy will be deducted from your Energy Balance, and will be given back when you delete a widget.</a:t>
            </a:r>
          </a:p>
        </p:txBody>
      </p:sp>
      <p:pic>
        <p:nvPicPr>
          <p:cNvPr id="5" name="Picture 4" descr="http://mindstorm.matz.group/CourseImage/25%2003%2019%20-%2012%2043%2057.png"/>
          <p:cNvPicPr>
            <a:picLocks noChangeAspect="1"/>
          </p:cNvPicPr>
          <p:nvPr/>
        </p:nvPicPr>
        <p:blipFill rotWithShape="1">
          <a:blip r:embed="rId2" cstate="print">
            <a:extLst>
              <a:ext uri="{28A0092B-C50C-407E-A947-70E740481C1C}">
                <a14:useLocalDpi xmlns:a14="http://schemas.microsoft.com/office/drawing/2010/main" val="0"/>
              </a:ext>
            </a:extLst>
          </a:blip>
          <a:srcRect t="3512" b="6127"/>
          <a:stretch/>
        </p:blipFill>
        <p:spPr bwMode="auto">
          <a:xfrm>
            <a:off x="3200400" y="2166257"/>
            <a:ext cx="2845646" cy="4568922"/>
          </a:xfrm>
          <a:prstGeom prst="rect">
            <a:avLst/>
          </a:prstGeom>
          <a:noFill/>
          <a:ln>
            <a:noFill/>
          </a:ln>
        </p:spPr>
      </p:pic>
    </p:spTree>
    <p:extLst>
      <p:ext uri="{BB962C8B-B14F-4D97-AF65-F5344CB8AC3E}">
        <p14:creationId xmlns:p14="http://schemas.microsoft.com/office/powerpoint/2010/main" val="6967559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200" b="1" dirty="0"/>
              <a:t>Select a button from the widget box.</a:t>
            </a:r>
          </a:p>
        </p:txBody>
      </p:sp>
      <p:pic>
        <p:nvPicPr>
          <p:cNvPr id="6" name="Picture 5" descr="http://mindstorm.matz.group/CourseImage/25%2003%2019%20-%2012%2045%2042.png"/>
          <p:cNvPicPr>
            <a:picLocks noChangeAspect="1"/>
          </p:cNvPicPr>
          <p:nvPr/>
        </p:nvPicPr>
        <p:blipFill rotWithShape="1">
          <a:blip r:embed="rId2">
            <a:extLst>
              <a:ext uri="{28A0092B-C50C-407E-A947-70E740481C1C}">
                <a14:useLocalDpi xmlns:a14="http://schemas.microsoft.com/office/drawing/2010/main" val="0"/>
              </a:ext>
            </a:extLst>
          </a:blip>
          <a:srcRect t="3518" b="5832"/>
          <a:stretch/>
        </p:blipFill>
        <p:spPr bwMode="auto">
          <a:xfrm>
            <a:off x="3124200" y="1905000"/>
            <a:ext cx="3027706" cy="4876800"/>
          </a:xfrm>
          <a:prstGeom prst="rect">
            <a:avLst/>
          </a:prstGeom>
          <a:noFill/>
          <a:ln>
            <a:noFill/>
          </a:ln>
        </p:spPr>
      </p:pic>
    </p:spTree>
    <p:extLst>
      <p:ext uri="{BB962C8B-B14F-4D97-AF65-F5344CB8AC3E}">
        <p14:creationId xmlns:p14="http://schemas.microsoft.com/office/powerpoint/2010/main" val="2626212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200" b="1" dirty="0"/>
              <a:t>Click on that button and go to its internal Settings. You can also give a name to this button here, and you can also select what type of button this would be “Push (Momentary)” or “Switch (latched)”</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58" b="6389"/>
          <a:stretch/>
        </p:blipFill>
        <p:spPr bwMode="auto">
          <a:xfrm>
            <a:off x="3152896" y="2024741"/>
            <a:ext cx="2965634" cy="4757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9828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200" b="1" dirty="0"/>
              <a:t>Click on the PIN option and select the pin on which your LED is connected to your </a:t>
            </a:r>
            <a:r>
              <a:rPr lang="en-US" sz="1200" b="1" dirty="0" err="1"/>
              <a:t>NodeMCU</a:t>
            </a:r>
            <a:r>
              <a:rPr lang="en-US" sz="1200" b="1" dirty="0"/>
              <a:t>.</a:t>
            </a:r>
          </a:p>
        </p:txBody>
      </p:sp>
      <p:pic>
        <p:nvPicPr>
          <p:cNvPr id="5" name="Picture 4" descr="http://mindstorm.matz.group/CourseImage/25%2003%2019%20-%2012%2048%2010.png"/>
          <p:cNvPicPr>
            <a:picLocks noChangeAspect="1"/>
          </p:cNvPicPr>
          <p:nvPr/>
        </p:nvPicPr>
        <p:blipFill rotWithShape="1">
          <a:blip r:embed="rId2">
            <a:extLst>
              <a:ext uri="{28A0092B-C50C-407E-A947-70E740481C1C}">
                <a14:useLocalDpi xmlns:a14="http://schemas.microsoft.com/office/drawing/2010/main" val="0"/>
              </a:ext>
            </a:extLst>
          </a:blip>
          <a:srcRect t="3097" b="6569"/>
          <a:stretch/>
        </p:blipFill>
        <p:spPr bwMode="auto">
          <a:xfrm>
            <a:off x="3115150" y="1828800"/>
            <a:ext cx="3133250" cy="5029200"/>
          </a:xfrm>
          <a:prstGeom prst="rect">
            <a:avLst/>
          </a:prstGeom>
          <a:noFill/>
          <a:ln>
            <a:noFill/>
          </a:ln>
        </p:spPr>
      </p:pic>
    </p:spTree>
    <p:extLst>
      <p:ext uri="{BB962C8B-B14F-4D97-AF65-F5344CB8AC3E}">
        <p14:creationId xmlns:p14="http://schemas.microsoft.com/office/powerpoint/2010/main" val="34467516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200" b="1" dirty="0"/>
              <a:t>You can also select what this </a:t>
            </a:r>
            <a:r>
              <a:rPr lang="en-US" sz="1200" b="1" dirty="0" err="1"/>
              <a:t>Blynk</a:t>
            </a:r>
            <a:r>
              <a:rPr lang="en-US" sz="1200" b="1" dirty="0"/>
              <a:t> button would transmit when it is set to HIGH or LOW, for if you want to transmit a LOW when this </a:t>
            </a:r>
            <a:r>
              <a:rPr lang="en-US" sz="1200" b="1" dirty="0" err="1"/>
              <a:t>Blynk</a:t>
            </a:r>
            <a:r>
              <a:rPr lang="en-US" sz="1200" b="1" dirty="0"/>
              <a:t> button is set HIGH then swap the 1 and 0 off their places in the below picture. </a:t>
            </a:r>
          </a:p>
        </p:txBody>
      </p:sp>
      <p:pic>
        <p:nvPicPr>
          <p:cNvPr id="6" name="Picture 5" descr="http://mindstorm.matz.group/CourseImage/25%2003%2019%20-%2012%2050%2014.png"/>
          <p:cNvPicPr>
            <a:picLocks noChangeAspect="1"/>
          </p:cNvPicPr>
          <p:nvPr/>
        </p:nvPicPr>
        <p:blipFill rotWithShape="1">
          <a:blip r:embed="rId2" cstate="print">
            <a:extLst>
              <a:ext uri="{28A0092B-C50C-407E-A947-70E740481C1C}">
                <a14:useLocalDpi xmlns:a14="http://schemas.microsoft.com/office/drawing/2010/main" val="0"/>
              </a:ext>
            </a:extLst>
          </a:blip>
          <a:srcRect t="3359" b="6274"/>
          <a:stretch/>
        </p:blipFill>
        <p:spPr bwMode="auto">
          <a:xfrm>
            <a:off x="3200401" y="2057400"/>
            <a:ext cx="2949068" cy="4735286"/>
          </a:xfrm>
          <a:prstGeom prst="rect">
            <a:avLst/>
          </a:prstGeom>
          <a:noFill/>
          <a:ln>
            <a:noFill/>
          </a:ln>
        </p:spPr>
      </p:pic>
    </p:spTree>
    <p:extLst>
      <p:ext uri="{BB962C8B-B14F-4D97-AF65-F5344CB8AC3E}">
        <p14:creationId xmlns:p14="http://schemas.microsoft.com/office/powerpoint/2010/main" val="17030597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200" b="1" dirty="0"/>
              <a:t>After these settings you can press the Back Arrow Button to return to the Project Screen.</a:t>
            </a:r>
          </a:p>
        </p:txBody>
      </p:sp>
      <p:pic>
        <p:nvPicPr>
          <p:cNvPr id="5" name="Picture 4" descr="http://mindstorm.matz.group/CourseImage/25%2003%2019%20-%2012%2051%2044.png"/>
          <p:cNvPicPr>
            <a:picLocks noChangeAspect="1"/>
          </p:cNvPicPr>
          <p:nvPr/>
        </p:nvPicPr>
        <p:blipFill rotWithShape="1">
          <a:blip r:embed="rId2">
            <a:extLst>
              <a:ext uri="{28A0092B-C50C-407E-A947-70E740481C1C}">
                <a14:useLocalDpi xmlns:a14="http://schemas.microsoft.com/office/drawing/2010/main" val="0"/>
              </a:ext>
            </a:extLst>
          </a:blip>
          <a:srcRect t="3397" b="6006"/>
          <a:stretch/>
        </p:blipFill>
        <p:spPr bwMode="auto">
          <a:xfrm>
            <a:off x="3124200" y="1830923"/>
            <a:ext cx="3085922" cy="4967606"/>
          </a:xfrm>
          <a:prstGeom prst="rect">
            <a:avLst/>
          </a:prstGeom>
          <a:noFill/>
          <a:ln>
            <a:noFill/>
          </a:ln>
        </p:spPr>
      </p:pic>
    </p:spTree>
    <p:extLst>
      <p:ext uri="{BB962C8B-B14F-4D97-AF65-F5344CB8AC3E}">
        <p14:creationId xmlns:p14="http://schemas.microsoft.com/office/powerpoint/2010/main" val="37164656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t>NodeMCU</a:t>
            </a:r>
            <a:r>
              <a:rPr lang="en-US" b="1" dirty="0" smtClean="0"/>
              <a:t> with </a:t>
            </a:r>
            <a:r>
              <a:rPr lang="en-US" b="1" dirty="0" err="1" smtClean="0"/>
              <a:t>blynk</a:t>
            </a:r>
            <a:r>
              <a:rPr lang="en-US" b="1" dirty="0" smtClean="0"/>
              <a:t/>
            </a:r>
            <a:br>
              <a:rPr lang="en-US" b="1" dirty="0" smtClean="0"/>
            </a:br>
            <a:r>
              <a:rPr lang="en-US" b="1" dirty="0" smtClean="0"/>
              <a:t>LED Control</a:t>
            </a:r>
            <a:endParaRPr lang="en-US" b="1" dirty="0"/>
          </a:p>
        </p:txBody>
      </p:sp>
      <p:sp>
        <p:nvSpPr>
          <p:cNvPr id="3" name="Content Placeholder 2"/>
          <p:cNvSpPr>
            <a:spLocks noGrp="1"/>
          </p:cNvSpPr>
          <p:nvPr>
            <p:ph idx="1"/>
          </p:nvPr>
        </p:nvSpPr>
        <p:spPr>
          <a:xfrm>
            <a:off x="10886" y="1600200"/>
            <a:ext cx="9133114" cy="5257800"/>
          </a:xfrm>
        </p:spPr>
        <p:txBody>
          <a:bodyPr>
            <a:normAutofit/>
          </a:bodyPr>
          <a:lstStyle/>
          <a:p>
            <a:r>
              <a:rPr lang="en-US" sz="1400" b="1" dirty="0" smtClean="0"/>
              <a:t>Upload the following code into the </a:t>
            </a:r>
            <a:r>
              <a:rPr lang="en-US" sz="1400" b="1" dirty="0" err="1" smtClean="0"/>
              <a:t>NodeMCU</a:t>
            </a:r>
            <a:r>
              <a:rPr lang="en-US" sz="1400" b="1" dirty="0" smtClean="0"/>
              <a:t> using </a:t>
            </a:r>
            <a:r>
              <a:rPr lang="en-US" sz="1400" b="1" dirty="0" err="1" smtClean="0"/>
              <a:t>Arduino</a:t>
            </a:r>
            <a:r>
              <a:rPr lang="en-US" sz="1400" b="1" dirty="0" smtClean="0"/>
              <a:t> IDE:</a:t>
            </a:r>
            <a:endParaRPr lang="en-US" sz="1400" dirty="0" smtClean="0"/>
          </a:p>
          <a:p>
            <a:pPr marL="114300" indent="0">
              <a:buNone/>
            </a:pPr>
            <a:endParaRPr lang="en-US" sz="1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879600"/>
            <a:ext cx="5562600" cy="4978399"/>
          </a:xfrm>
          <a:prstGeom prst="rect">
            <a:avLst/>
          </a:prstGeom>
        </p:spPr>
      </p:pic>
    </p:spTree>
    <p:extLst>
      <p:ext uri="{BB962C8B-B14F-4D97-AF65-F5344CB8AC3E}">
        <p14:creationId xmlns:p14="http://schemas.microsoft.com/office/powerpoint/2010/main" val="346863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NodeMCU</a:t>
            </a:r>
            <a:r>
              <a:rPr lang="en-US" b="1" dirty="0"/>
              <a:t> with </a:t>
            </a:r>
            <a:r>
              <a:rPr lang="en-US" b="1" dirty="0" err="1"/>
              <a:t>blynk</a:t>
            </a:r>
            <a:r>
              <a:rPr lang="en-US" b="1" dirty="0"/>
              <a:t/>
            </a:r>
            <a:br>
              <a:rPr lang="en-US" b="1" dirty="0"/>
            </a:br>
            <a:r>
              <a:rPr lang="en-US" b="1" dirty="0"/>
              <a:t>LED Control</a:t>
            </a:r>
            <a:endParaRPr lang="en-US" dirty="0"/>
          </a:p>
        </p:txBody>
      </p:sp>
      <p:sp>
        <p:nvSpPr>
          <p:cNvPr id="3" name="Content Placeholder 2"/>
          <p:cNvSpPr>
            <a:spLocks noGrp="1"/>
          </p:cNvSpPr>
          <p:nvPr>
            <p:ph idx="1"/>
          </p:nvPr>
        </p:nvSpPr>
        <p:spPr>
          <a:xfrm>
            <a:off x="10886" y="1600200"/>
            <a:ext cx="9133114" cy="5562600"/>
          </a:xfrm>
        </p:spPr>
        <p:txBody>
          <a:bodyPr>
            <a:normAutofit lnSpcReduction="10000"/>
          </a:bodyPr>
          <a:lstStyle/>
          <a:p>
            <a:r>
              <a:rPr lang="en-US" b="1" dirty="0"/>
              <a:t>Code Explanation:</a:t>
            </a:r>
            <a:endParaRPr lang="en-US" dirty="0" smtClean="0"/>
          </a:p>
          <a:p>
            <a:pPr lvl="1"/>
            <a:r>
              <a:rPr lang="en-US" sz="1600" b="1" dirty="0" smtClean="0"/>
              <a:t>Firstly </a:t>
            </a:r>
            <a:r>
              <a:rPr lang="en-US" sz="1600" b="1" dirty="0"/>
              <a:t>the BLYNK_PRINT Serial </a:t>
            </a:r>
            <a:r>
              <a:rPr lang="en-US" sz="1600" b="1" dirty="0" err="1"/>
              <a:t>wiill</a:t>
            </a:r>
            <a:r>
              <a:rPr lang="en-US" sz="1600" b="1" dirty="0"/>
              <a:t> define which serial port will be used for the </a:t>
            </a:r>
            <a:r>
              <a:rPr lang="en-US" sz="1600" b="1" dirty="0" err="1"/>
              <a:t>Blynk</a:t>
            </a:r>
            <a:r>
              <a:rPr lang="en-US" sz="1600" b="1" dirty="0"/>
              <a:t> Debug later in the background. Then the header file &lt;ESP8266Wifi&gt; will utilize all the functions needed for operating the </a:t>
            </a:r>
            <a:r>
              <a:rPr lang="en-US" sz="1600" b="1" dirty="0" err="1"/>
              <a:t>NodeMCU</a:t>
            </a:r>
            <a:r>
              <a:rPr lang="en-US" sz="1600" b="1" dirty="0"/>
              <a:t> over the internet. Then the header &lt;BlynkSimpleEsp8266&gt; is added for the working of </a:t>
            </a:r>
            <a:r>
              <a:rPr lang="en-US" sz="1600" b="1" dirty="0" err="1"/>
              <a:t>Blynk</a:t>
            </a:r>
            <a:r>
              <a:rPr lang="en-US" sz="1600" b="1" dirty="0"/>
              <a:t> app with the </a:t>
            </a:r>
            <a:r>
              <a:rPr lang="en-US" sz="1600" b="1" dirty="0" err="1"/>
              <a:t>NodeMCU</a:t>
            </a:r>
            <a:r>
              <a:rPr lang="en-US" sz="1600" b="1" dirty="0"/>
              <a:t>(Esp8266) over </a:t>
            </a:r>
            <a:r>
              <a:rPr lang="en-US" sz="1600" b="1" dirty="0" err="1"/>
              <a:t>Wifi</a:t>
            </a:r>
            <a:r>
              <a:rPr lang="en-US" sz="1600" b="1" dirty="0"/>
              <a:t>.</a:t>
            </a:r>
          </a:p>
          <a:p>
            <a:pPr lvl="1"/>
            <a:r>
              <a:rPr lang="en-US" sz="1600" b="1" dirty="0"/>
              <a:t>T</a:t>
            </a:r>
            <a:r>
              <a:rPr lang="en-US" sz="1600" b="1" dirty="0" smtClean="0"/>
              <a:t>he </a:t>
            </a:r>
            <a:r>
              <a:rPr lang="en-US" sz="1600" b="1" dirty="0"/>
              <a:t>authentication token is inserted in the code, it is required to ensure security as to make sure that the hardware connected with the PC is communicating with the correct </a:t>
            </a:r>
            <a:r>
              <a:rPr lang="en-US" sz="1600" b="1" dirty="0" err="1"/>
              <a:t>Blynk</a:t>
            </a:r>
            <a:r>
              <a:rPr lang="en-US" sz="1600" b="1" dirty="0"/>
              <a:t> Project and its user. Afterwards your network </a:t>
            </a:r>
            <a:r>
              <a:rPr lang="en-US" sz="1600" b="1" dirty="0" err="1" smtClean="0"/>
              <a:t>ssid</a:t>
            </a:r>
            <a:r>
              <a:rPr lang="en-US" sz="1600" b="1" dirty="0" smtClean="0"/>
              <a:t> </a:t>
            </a:r>
            <a:r>
              <a:rPr lang="en-US" sz="1600" b="1" dirty="0"/>
              <a:t>and </a:t>
            </a:r>
            <a:r>
              <a:rPr lang="en-US" sz="1600" b="1" dirty="0" smtClean="0"/>
              <a:t>password </a:t>
            </a:r>
            <a:r>
              <a:rPr lang="en-US" sz="1600" b="1" dirty="0"/>
              <a:t>are needed to establish link between the hardware and the </a:t>
            </a:r>
            <a:r>
              <a:rPr lang="en-US" sz="1600" b="1" dirty="0" err="1"/>
              <a:t>Blynk</a:t>
            </a:r>
            <a:r>
              <a:rPr lang="en-US" sz="1600" b="1" dirty="0"/>
              <a:t> app over your network.</a:t>
            </a:r>
          </a:p>
          <a:p>
            <a:pPr lvl="1"/>
            <a:r>
              <a:rPr lang="en-US" sz="1600" b="1" dirty="0" smtClean="0"/>
              <a:t>In </a:t>
            </a:r>
            <a:r>
              <a:rPr lang="en-US" sz="1600" b="1" dirty="0"/>
              <a:t>the &lt;void setup ()&gt; function the &lt;</a:t>
            </a:r>
            <a:r>
              <a:rPr lang="en-US" sz="1600" b="1" dirty="0" err="1"/>
              <a:t>Serial.begin</a:t>
            </a:r>
            <a:r>
              <a:rPr lang="en-US" sz="1600" b="1" dirty="0"/>
              <a:t>(9600)&gt; initializes the serial communication between your PC and the </a:t>
            </a:r>
            <a:r>
              <a:rPr lang="en-US" sz="1600" b="1" dirty="0" err="1"/>
              <a:t>NodeMCU</a:t>
            </a:r>
            <a:r>
              <a:rPr lang="en-US" sz="1600" b="1" dirty="0"/>
              <a:t> at a baud rate of 9600 bits per second, and the &lt;</a:t>
            </a:r>
            <a:r>
              <a:rPr lang="en-US" sz="1600" b="1" dirty="0" err="1"/>
              <a:t>Blynk.begin</a:t>
            </a:r>
            <a:r>
              <a:rPr lang="en-US" sz="1600" b="1" dirty="0"/>
              <a:t>&gt; initializes the communication between </a:t>
            </a:r>
            <a:r>
              <a:rPr lang="en-US" sz="1600" b="1" dirty="0" err="1"/>
              <a:t>NodeMCU</a:t>
            </a:r>
            <a:r>
              <a:rPr lang="en-US" sz="1600" b="1" dirty="0"/>
              <a:t> and </a:t>
            </a:r>
            <a:r>
              <a:rPr lang="en-US" sz="1600" b="1" dirty="0" err="1" smtClean="0"/>
              <a:t>Blynk</a:t>
            </a:r>
            <a:r>
              <a:rPr lang="en-US" sz="1600" b="1" dirty="0" smtClean="0"/>
              <a:t>. Finally</a:t>
            </a:r>
            <a:r>
              <a:rPr lang="en-US" sz="1600" b="1" dirty="0"/>
              <a:t>, in the &lt;void loop()&gt; function, the &lt;</a:t>
            </a:r>
            <a:r>
              <a:rPr lang="en-US" sz="1600" b="1" dirty="0" err="1"/>
              <a:t>Blynk.run</a:t>
            </a:r>
            <a:r>
              <a:rPr lang="en-US" sz="1600" b="1" dirty="0"/>
              <a:t>()&gt; function ensures continuous communication between the </a:t>
            </a:r>
            <a:r>
              <a:rPr lang="en-US" sz="1600" b="1" dirty="0" err="1"/>
              <a:t>Blynk</a:t>
            </a:r>
            <a:r>
              <a:rPr lang="en-US" sz="1600" b="1" dirty="0"/>
              <a:t> app and the </a:t>
            </a:r>
            <a:r>
              <a:rPr lang="en-US" sz="1600" b="1" dirty="0" err="1"/>
              <a:t>NodeMCU</a:t>
            </a:r>
            <a:r>
              <a:rPr lang="en-US" sz="1600" b="1" dirty="0"/>
              <a:t>.</a:t>
            </a:r>
          </a:p>
          <a:p>
            <a:pPr lvl="0">
              <a:buClr>
                <a:srgbClr val="93A299"/>
              </a:buClr>
            </a:pPr>
            <a:r>
              <a:rPr lang="en-US" b="1" dirty="0" smtClean="0">
                <a:solidFill>
                  <a:srgbClr val="564B3C"/>
                </a:solidFill>
              </a:rPr>
              <a:t>Result:</a:t>
            </a:r>
          </a:p>
          <a:p>
            <a:pPr marL="114300" lvl="0" indent="0">
              <a:buClr>
                <a:srgbClr val="93A299"/>
              </a:buClr>
              <a:buNone/>
            </a:pPr>
            <a:r>
              <a:rPr lang="en-US" sz="1600" b="1" dirty="0">
                <a:solidFill>
                  <a:srgbClr val="564B3C"/>
                </a:solidFill>
              </a:rPr>
              <a:t>After the connections have been </a:t>
            </a:r>
            <a:r>
              <a:rPr lang="en-US" sz="1600" b="1" dirty="0" smtClean="0">
                <a:solidFill>
                  <a:srgbClr val="564B3C"/>
                </a:solidFill>
              </a:rPr>
              <a:t>made, the </a:t>
            </a:r>
            <a:r>
              <a:rPr lang="en-US" sz="1600" b="1" dirty="0" err="1">
                <a:solidFill>
                  <a:srgbClr val="564B3C"/>
                </a:solidFill>
              </a:rPr>
              <a:t>Blynk</a:t>
            </a:r>
            <a:r>
              <a:rPr lang="en-US" sz="1600" b="1" dirty="0">
                <a:solidFill>
                  <a:srgbClr val="564B3C"/>
                </a:solidFill>
              </a:rPr>
              <a:t> app has been setup and </a:t>
            </a:r>
            <a:r>
              <a:rPr lang="en-US" sz="1600" b="1" dirty="0" smtClean="0">
                <a:solidFill>
                  <a:srgbClr val="564B3C"/>
                </a:solidFill>
              </a:rPr>
              <a:t>the Code </a:t>
            </a:r>
            <a:r>
              <a:rPr lang="en-US" sz="1600" b="1" dirty="0">
                <a:solidFill>
                  <a:srgbClr val="564B3C"/>
                </a:solidFill>
              </a:rPr>
              <a:t>has been </a:t>
            </a:r>
            <a:r>
              <a:rPr lang="en-US" sz="1600" b="1" dirty="0" smtClean="0">
                <a:solidFill>
                  <a:srgbClr val="564B3C"/>
                </a:solidFill>
              </a:rPr>
              <a:t>uploaded, </a:t>
            </a:r>
            <a:r>
              <a:rPr lang="en-US" sz="1600" b="1" dirty="0">
                <a:solidFill>
                  <a:srgbClr val="564B3C"/>
                </a:solidFill>
              </a:rPr>
              <a:t>then open the </a:t>
            </a:r>
            <a:r>
              <a:rPr lang="en-US" sz="1600" b="1" dirty="0" err="1">
                <a:solidFill>
                  <a:srgbClr val="564B3C"/>
                </a:solidFill>
              </a:rPr>
              <a:t>Blynk</a:t>
            </a:r>
            <a:r>
              <a:rPr lang="en-US" sz="1600" b="1" dirty="0">
                <a:solidFill>
                  <a:srgbClr val="564B3C"/>
                </a:solidFill>
              </a:rPr>
              <a:t> app and press the play </a:t>
            </a:r>
            <a:r>
              <a:rPr lang="en-US" sz="1600" b="1" dirty="0" smtClean="0">
                <a:solidFill>
                  <a:srgbClr val="564B3C"/>
                </a:solidFill>
              </a:rPr>
              <a:t>button. Now </a:t>
            </a:r>
            <a:r>
              <a:rPr lang="en-US" sz="1600" b="1" dirty="0">
                <a:solidFill>
                  <a:srgbClr val="564B3C"/>
                </a:solidFill>
              </a:rPr>
              <a:t>when you press the button on the (LED Control) Project Area, then the LED connected with </a:t>
            </a:r>
            <a:r>
              <a:rPr lang="en-US" sz="1600" b="1" dirty="0" err="1">
                <a:solidFill>
                  <a:srgbClr val="564B3C"/>
                </a:solidFill>
              </a:rPr>
              <a:t>NodeMCU</a:t>
            </a:r>
            <a:r>
              <a:rPr lang="en-US" sz="1600" b="1" dirty="0">
                <a:solidFill>
                  <a:srgbClr val="564B3C"/>
                </a:solidFill>
              </a:rPr>
              <a:t> should turn on and when you press it again, the LED should turn off.</a:t>
            </a:r>
          </a:p>
        </p:txBody>
      </p:sp>
    </p:spTree>
    <p:extLst>
      <p:ext uri="{BB962C8B-B14F-4D97-AF65-F5344CB8AC3E}">
        <p14:creationId xmlns:p14="http://schemas.microsoft.com/office/powerpoint/2010/main" val="15944707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58200" cy="1143000"/>
          </a:xfrm>
        </p:spPr>
        <p:txBody>
          <a:bodyPr>
            <a:normAutofit fontScale="90000"/>
          </a:bodyPr>
          <a:lstStyle/>
          <a:p>
            <a:r>
              <a:rPr lang="en-US" b="1" dirty="0" err="1"/>
              <a:t>NodeMCU</a:t>
            </a:r>
            <a:r>
              <a:rPr lang="en-US" b="1" dirty="0"/>
              <a:t> with </a:t>
            </a:r>
            <a:r>
              <a:rPr lang="en-US" b="1" dirty="0" err="1" smtClean="0"/>
              <a:t>Blynk</a:t>
            </a:r>
            <a:r>
              <a:rPr lang="en-US" b="1" dirty="0"/>
              <a:t/>
            </a:r>
            <a:br>
              <a:rPr lang="en-US" b="1" dirty="0"/>
            </a:br>
            <a:r>
              <a:rPr lang="en-US" b="1" dirty="0" smtClean="0"/>
              <a:t>Weather Monitoring</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4998"/>
            <a:ext cx="8344874" cy="4495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66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58200" cy="1143000"/>
          </a:xfrm>
        </p:spPr>
        <p:txBody>
          <a:bodyPr>
            <a:normAutofit fontScale="90000"/>
          </a:bodyPr>
          <a:lstStyle/>
          <a:p>
            <a:r>
              <a:rPr lang="en-US" b="1" dirty="0" err="1"/>
              <a:t>NodeMCU</a:t>
            </a:r>
            <a:r>
              <a:rPr lang="en-US" b="1" dirty="0"/>
              <a:t> with </a:t>
            </a:r>
            <a:r>
              <a:rPr lang="en-US" b="1" dirty="0" err="1" smtClean="0"/>
              <a:t>Blynk</a:t>
            </a:r>
            <a:r>
              <a:rPr lang="en-US" b="1" dirty="0"/>
              <a:t/>
            </a:r>
            <a:br>
              <a:rPr lang="en-US" b="1" dirty="0"/>
            </a:br>
            <a:r>
              <a:rPr lang="en-US" b="1" dirty="0" smtClean="0"/>
              <a:t>LED Control</a:t>
            </a:r>
            <a:endParaRPr 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875" y="1828800"/>
            <a:ext cx="762000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8666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58200" cy="1143000"/>
          </a:xfrm>
        </p:spPr>
        <p:txBody>
          <a:bodyPr>
            <a:normAutofit fontScale="90000"/>
          </a:bodyPr>
          <a:lstStyle/>
          <a:p>
            <a:r>
              <a:rPr lang="en-US" b="1" dirty="0" err="1"/>
              <a:t>NodeMCU</a:t>
            </a:r>
            <a:r>
              <a:rPr lang="en-US" b="1" dirty="0"/>
              <a:t> with </a:t>
            </a:r>
            <a:r>
              <a:rPr lang="en-US" b="1" dirty="0" err="1"/>
              <a:t>Blynk</a:t>
            </a:r>
            <a:r>
              <a:rPr lang="en-US" b="1" dirty="0"/>
              <a:t/>
            </a:r>
            <a:br>
              <a:rPr lang="en-US" b="1" dirty="0"/>
            </a:br>
            <a:r>
              <a:rPr lang="en-US" b="1" dirty="0"/>
              <a:t>Weather Monitoring</a:t>
            </a:r>
          </a:p>
        </p:txBody>
      </p:sp>
      <p:sp>
        <p:nvSpPr>
          <p:cNvPr id="3" name="Content Placeholder 2"/>
          <p:cNvSpPr>
            <a:spLocks noGrp="1"/>
          </p:cNvSpPr>
          <p:nvPr>
            <p:ph idx="1"/>
          </p:nvPr>
        </p:nvSpPr>
        <p:spPr>
          <a:xfrm>
            <a:off x="76200" y="1600200"/>
            <a:ext cx="8991600" cy="5181600"/>
          </a:xfrm>
        </p:spPr>
        <p:txBody>
          <a:bodyPr>
            <a:normAutofit lnSpcReduction="10000"/>
          </a:bodyPr>
          <a:lstStyle/>
          <a:p>
            <a:r>
              <a:rPr lang="en-US" b="1" dirty="0" smtClean="0"/>
              <a:t>Components </a:t>
            </a:r>
            <a:r>
              <a:rPr lang="en-US" b="1" dirty="0"/>
              <a:t>Needed</a:t>
            </a:r>
            <a:r>
              <a:rPr lang="en-US" b="1" dirty="0" smtClean="0"/>
              <a:t>:</a:t>
            </a:r>
          </a:p>
          <a:p>
            <a:pPr lvl="1"/>
            <a:r>
              <a:rPr lang="en-US" b="1" dirty="0" err="1" smtClean="0"/>
              <a:t>NodeMCU</a:t>
            </a:r>
            <a:endParaRPr lang="en-US" b="1" dirty="0"/>
          </a:p>
          <a:p>
            <a:pPr lvl="1"/>
            <a:r>
              <a:rPr lang="en-US" b="1" dirty="0" smtClean="0"/>
              <a:t>DHT11 Temperature and Humidity Sensor</a:t>
            </a:r>
            <a:endParaRPr lang="en-US" b="1" dirty="0"/>
          </a:p>
          <a:p>
            <a:pPr lvl="1"/>
            <a:r>
              <a:rPr lang="en-US" b="1" dirty="0" smtClean="0"/>
              <a:t>Smartphone </a:t>
            </a:r>
            <a:r>
              <a:rPr lang="en-US" b="1" dirty="0"/>
              <a:t>with </a:t>
            </a:r>
            <a:r>
              <a:rPr lang="en-US" b="1" dirty="0" err="1"/>
              <a:t>Blynk</a:t>
            </a:r>
            <a:r>
              <a:rPr lang="en-US" b="1" dirty="0"/>
              <a:t> app installed</a:t>
            </a:r>
          </a:p>
          <a:p>
            <a:pPr lvl="1"/>
            <a:r>
              <a:rPr lang="en-US" b="1" dirty="0" smtClean="0"/>
              <a:t>Breadboard/Jumper Wires</a:t>
            </a:r>
          </a:p>
          <a:p>
            <a:pPr lvl="1"/>
            <a:r>
              <a:rPr lang="en-US" b="1" dirty="0" err="1" smtClean="0"/>
              <a:t>MicroUSB</a:t>
            </a:r>
            <a:r>
              <a:rPr lang="en-US" b="1" dirty="0" smtClean="0"/>
              <a:t> Cable</a:t>
            </a:r>
          </a:p>
          <a:p>
            <a:pPr lvl="0">
              <a:buClr>
                <a:srgbClr val="93A299"/>
              </a:buClr>
            </a:pPr>
            <a:r>
              <a:rPr lang="en-US" b="1" dirty="0">
                <a:solidFill>
                  <a:srgbClr val="564B3C"/>
                </a:solidFill>
              </a:rPr>
              <a:t>Connections:</a:t>
            </a:r>
          </a:p>
          <a:p>
            <a:pPr lvl="1">
              <a:buClr>
                <a:srgbClr val="CF543F"/>
              </a:buClr>
            </a:pPr>
            <a:r>
              <a:rPr lang="en-US" b="1" dirty="0">
                <a:solidFill>
                  <a:srgbClr val="564B3C"/>
                </a:solidFill>
              </a:rPr>
              <a:t>The first pin from the left (VCC) of the DHT11 is connected to any 3V pin of the </a:t>
            </a:r>
            <a:r>
              <a:rPr lang="en-US" b="1" dirty="0" err="1">
                <a:solidFill>
                  <a:srgbClr val="564B3C"/>
                </a:solidFill>
              </a:rPr>
              <a:t>NodeMCU</a:t>
            </a:r>
            <a:r>
              <a:rPr lang="en-US" b="1" dirty="0">
                <a:solidFill>
                  <a:srgbClr val="564B3C"/>
                </a:solidFill>
              </a:rPr>
              <a:t>.</a:t>
            </a:r>
          </a:p>
          <a:p>
            <a:pPr lvl="1">
              <a:buClr>
                <a:srgbClr val="CF543F"/>
              </a:buClr>
            </a:pPr>
            <a:r>
              <a:rPr lang="en-US" b="1" dirty="0">
                <a:solidFill>
                  <a:srgbClr val="564B3C"/>
                </a:solidFill>
              </a:rPr>
              <a:t>The second pin from the left (OUTPUT) of the DHT11 is connected to D4 pin of the </a:t>
            </a:r>
            <a:r>
              <a:rPr lang="en-US" b="1" dirty="0" err="1">
                <a:solidFill>
                  <a:srgbClr val="564B3C"/>
                </a:solidFill>
              </a:rPr>
              <a:t>NodeMCU</a:t>
            </a:r>
            <a:r>
              <a:rPr lang="en-US" b="1" dirty="0">
                <a:solidFill>
                  <a:srgbClr val="564B3C"/>
                </a:solidFill>
              </a:rPr>
              <a:t>.</a:t>
            </a:r>
          </a:p>
          <a:p>
            <a:pPr lvl="1">
              <a:buClr>
                <a:srgbClr val="CF543F"/>
              </a:buClr>
            </a:pPr>
            <a:r>
              <a:rPr lang="en-US" b="1" dirty="0">
                <a:solidFill>
                  <a:srgbClr val="564B3C"/>
                </a:solidFill>
              </a:rPr>
              <a:t>The third pin is left unconnected.</a:t>
            </a:r>
          </a:p>
          <a:p>
            <a:pPr lvl="1">
              <a:buClr>
                <a:srgbClr val="CF543F"/>
              </a:buClr>
            </a:pPr>
            <a:r>
              <a:rPr lang="en-US" b="1" dirty="0">
                <a:solidFill>
                  <a:srgbClr val="564B3C"/>
                </a:solidFill>
              </a:rPr>
              <a:t>The fourth pin (GND) of the DHT11 is connected to any GND pin of the </a:t>
            </a:r>
            <a:r>
              <a:rPr lang="en-US" b="1" dirty="0" err="1">
                <a:solidFill>
                  <a:srgbClr val="564B3C"/>
                </a:solidFill>
              </a:rPr>
              <a:t>NodeMCU</a:t>
            </a:r>
            <a:r>
              <a:rPr lang="en-US" b="1" dirty="0">
                <a:solidFill>
                  <a:srgbClr val="564B3C"/>
                </a:solidFill>
              </a:rPr>
              <a:t>. </a:t>
            </a:r>
          </a:p>
          <a:p>
            <a:pPr marL="114300" lvl="0" indent="0" algn="ctr">
              <a:buClr>
                <a:srgbClr val="93A299"/>
              </a:buClr>
              <a:buNone/>
            </a:pPr>
            <a:r>
              <a:rPr lang="en-US" sz="1600" b="1" dirty="0" smtClean="0">
                <a:solidFill>
                  <a:srgbClr val="564B3C"/>
                </a:solidFill>
              </a:rPr>
              <a:t>(</a:t>
            </a:r>
            <a:r>
              <a:rPr lang="en-US" sz="1600" b="1" dirty="0">
                <a:solidFill>
                  <a:srgbClr val="564B3C"/>
                </a:solidFill>
              </a:rPr>
              <a:t>It is recommended to do the connections after code uploading)</a:t>
            </a:r>
            <a:endParaRPr lang="en-US" b="1" dirty="0">
              <a:solidFill>
                <a:srgbClr val="564B3C"/>
              </a:solidFill>
            </a:endParaRPr>
          </a:p>
          <a:p>
            <a:pPr lvl="1"/>
            <a:endParaRPr lang="en-US" b="1" dirty="0"/>
          </a:p>
        </p:txBody>
      </p:sp>
    </p:spTree>
    <p:extLst>
      <p:ext uri="{BB962C8B-B14F-4D97-AF65-F5344CB8AC3E}">
        <p14:creationId xmlns:p14="http://schemas.microsoft.com/office/powerpoint/2010/main" val="2877487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600" b="1" dirty="0"/>
              <a:t>To know about the Basic Setup of the </a:t>
            </a:r>
            <a:r>
              <a:rPr lang="en-US" sz="1600" b="1" dirty="0" err="1"/>
              <a:t>Blynk</a:t>
            </a:r>
            <a:r>
              <a:rPr lang="en-US" sz="1600" b="1" dirty="0"/>
              <a:t> app, see the previous </a:t>
            </a:r>
            <a:r>
              <a:rPr lang="en-US" sz="1600" b="1" dirty="0" smtClean="0"/>
              <a:t>lesson </a:t>
            </a:r>
            <a:r>
              <a:rPr lang="en-US" sz="1600" b="1" dirty="0" err="1" smtClean="0"/>
              <a:t>NodeMCU</a:t>
            </a:r>
            <a:r>
              <a:rPr lang="en-US" sz="1600" b="1" dirty="0" smtClean="0"/>
              <a:t> with </a:t>
            </a:r>
            <a:r>
              <a:rPr lang="en-US" sz="1600" b="1" dirty="0" err="1" smtClean="0"/>
              <a:t>Blynk</a:t>
            </a:r>
            <a:r>
              <a:rPr lang="en-US" sz="1600" b="1" dirty="0"/>
              <a:t>-</a:t>
            </a:r>
            <a:r>
              <a:rPr lang="en-US" sz="1600" b="1" dirty="0" smtClean="0"/>
              <a:t>LED Control.</a:t>
            </a:r>
            <a:endParaRPr lang="en-US" dirty="0"/>
          </a:p>
        </p:txBody>
      </p:sp>
    </p:spTree>
    <p:extLst>
      <p:ext uri="{BB962C8B-B14F-4D97-AF65-F5344CB8AC3E}">
        <p14:creationId xmlns:p14="http://schemas.microsoft.com/office/powerpoint/2010/main" val="39402224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600" b="1" dirty="0"/>
              <a:t>After the Basic setup is done, go to New Project</a:t>
            </a:r>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295" b="5974"/>
          <a:stretch/>
        </p:blipFill>
        <p:spPr bwMode="auto">
          <a:xfrm>
            <a:off x="3048000" y="1897286"/>
            <a:ext cx="3048000" cy="4917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58133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600" b="1" dirty="0"/>
              <a:t>Give your project a name.</a:t>
            </a:r>
            <a:endParaRPr lang="en-US" dirty="0"/>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243" b="6797"/>
          <a:stretch/>
        </p:blipFill>
        <p:spPr bwMode="auto">
          <a:xfrm>
            <a:off x="3058886" y="1839686"/>
            <a:ext cx="3116909" cy="498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910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600" b="1" dirty="0"/>
              <a:t>Select </a:t>
            </a:r>
            <a:r>
              <a:rPr lang="en-US" sz="1600" b="1" dirty="0" err="1"/>
              <a:t>NodeMCU</a:t>
            </a:r>
            <a:r>
              <a:rPr lang="en-US" sz="1600" b="1" dirty="0"/>
              <a:t> in the Device Option.</a:t>
            </a:r>
            <a:endParaRPr lang="en-US"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185" b="6660"/>
          <a:stretch/>
        </p:blipFill>
        <p:spPr bwMode="auto">
          <a:xfrm>
            <a:off x="3048000" y="1880165"/>
            <a:ext cx="3105328" cy="497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78664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Then an </a:t>
            </a:r>
            <a:r>
              <a:rPr lang="en-US" sz="1400" b="1" dirty="0" err="1"/>
              <a:t>auth</a:t>
            </a:r>
            <a:r>
              <a:rPr lang="en-US" sz="1400" b="1" dirty="0"/>
              <a:t> token will be sent to your email, you will need this token later in the </a:t>
            </a:r>
            <a:r>
              <a:rPr lang="en-US" sz="1400" b="1" dirty="0" err="1"/>
              <a:t>Arduino</a:t>
            </a:r>
            <a:r>
              <a:rPr lang="en-US" sz="1400" b="1" dirty="0"/>
              <a:t> Coding.</a:t>
            </a:r>
            <a:endParaRPr lang="en-US" sz="2000"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84" b="6795"/>
          <a:stretch/>
        </p:blipFill>
        <p:spPr bwMode="auto">
          <a:xfrm>
            <a:off x="3048000" y="1904999"/>
            <a:ext cx="3012922" cy="4833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4954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By clicking ok, you will reach your project window.</a:t>
            </a:r>
            <a:endParaRPr lang="en-US" sz="2000" dirty="0"/>
          </a:p>
        </p:txBody>
      </p:sp>
      <p:pic>
        <p:nvPicPr>
          <p:cNvPr id="11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973" b="6962"/>
          <a:stretch/>
        </p:blipFill>
        <p:spPr bwMode="auto">
          <a:xfrm>
            <a:off x="3048000" y="1828800"/>
            <a:ext cx="31405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93513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Click on the Circled + sign and go to the Widget box, and select a Gauge.</a:t>
            </a:r>
            <a:endParaRPr lang="en-US" sz="20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383" b="5912"/>
          <a:stretch/>
        </p:blipFill>
        <p:spPr bwMode="auto">
          <a:xfrm>
            <a:off x="3124199" y="1901849"/>
            <a:ext cx="3052795" cy="49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62927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This is the gauge you selected.</a:t>
            </a:r>
            <a:endParaRPr lang="en-US" sz="20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587" b="6004"/>
          <a:stretch/>
        </p:blipFill>
        <p:spPr bwMode="auto">
          <a:xfrm>
            <a:off x="3124200" y="1759547"/>
            <a:ext cx="3124200" cy="502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085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Press and hold the gauge, hover it upwards and drop it to the Copy sign to make another </a:t>
            </a:r>
            <a:r>
              <a:rPr lang="en-US" sz="1400" b="1" dirty="0" smtClean="0"/>
              <a:t>gauge.</a:t>
            </a:r>
            <a:endParaRPr lang="en-US" sz="20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365" b="6694"/>
          <a:stretch/>
        </p:blipFill>
        <p:spPr bwMode="auto">
          <a:xfrm>
            <a:off x="1371600" y="1905000"/>
            <a:ext cx="3048000" cy="4874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229" y="1902594"/>
            <a:ext cx="305752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31809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58200" cy="1143000"/>
          </a:xfrm>
        </p:spPr>
        <p:txBody>
          <a:bodyPr>
            <a:normAutofit fontScale="90000"/>
          </a:bodyPr>
          <a:lstStyle/>
          <a:p>
            <a:r>
              <a:rPr lang="en-US" b="1" dirty="0" err="1"/>
              <a:t>NodeMCU</a:t>
            </a:r>
            <a:r>
              <a:rPr lang="en-US" b="1" dirty="0"/>
              <a:t> with </a:t>
            </a:r>
            <a:r>
              <a:rPr lang="en-US" b="1" dirty="0" err="1" smtClean="0"/>
              <a:t>Blynk</a:t>
            </a:r>
            <a:r>
              <a:rPr lang="en-US" b="1" dirty="0"/>
              <a:t/>
            </a:r>
            <a:br>
              <a:rPr lang="en-US" b="1" dirty="0"/>
            </a:br>
            <a:r>
              <a:rPr lang="en-US" b="1" dirty="0" smtClean="0"/>
              <a:t>LED Control</a:t>
            </a:r>
            <a:endParaRPr lang="en-US" b="1" dirty="0"/>
          </a:p>
        </p:txBody>
      </p:sp>
      <p:sp>
        <p:nvSpPr>
          <p:cNvPr id="3" name="Content Placeholder 2"/>
          <p:cNvSpPr>
            <a:spLocks noGrp="1"/>
          </p:cNvSpPr>
          <p:nvPr>
            <p:ph idx="1"/>
          </p:nvPr>
        </p:nvSpPr>
        <p:spPr>
          <a:xfrm>
            <a:off x="76200" y="1600200"/>
            <a:ext cx="8991600" cy="5181600"/>
          </a:xfrm>
        </p:spPr>
        <p:txBody>
          <a:bodyPr>
            <a:normAutofit/>
          </a:bodyPr>
          <a:lstStyle/>
          <a:p>
            <a:r>
              <a:rPr lang="en-US" b="1" dirty="0" smtClean="0"/>
              <a:t>Components </a:t>
            </a:r>
            <a:r>
              <a:rPr lang="en-US" b="1" dirty="0"/>
              <a:t>Needed</a:t>
            </a:r>
            <a:r>
              <a:rPr lang="en-US" b="1" dirty="0" smtClean="0"/>
              <a:t>:</a:t>
            </a:r>
          </a:p>
          <a:p>
            <a:pPr lvl="1"/>
            <a:r>
              <a:rPr lang="en-US" b="1" dirty="0" err="1" smtClean="0"/>
              <a:t>NodeMCU</a:t>
            </a:r>
            <a:endParaRPr lang="en-US" b="1" dirty="0"/>
          </a:p>
          <a:p>
            <a:pPr lvl="1"/>
            <a:r>
              <a:rPr lang="en-US" b="1" dirty="0" smtClean="0"/>
              <a:t>Red LED/Resistor</a:t>
            </a:r>
            <a:endParaRPr lang="en-US" b="1" dirty="0"/>
          </a:p>
          <a:p>
            <a:pPr lvl="1"/>
            <a:r>
              <a:rPr lang="en-US" b="1" dirty="0" smtClean="0"/>
              <a:t>Smartphone </a:t>
            </a:r>
            <a:r>
              <a:rPr lang="en-US" b="1" dirty="0"/>
              <a:t>with </a:t>
            </a:r>
            <a:r>
              <a:rPr lang="en-US" b="1" dirty="0" err="1"/>
              <a:t>Blynk</a:t>
            </a:r>
            <a:r>
              <a:rPr lang="en-US" b="1" dirty="0"/>
              <a:t> app installed</a:t>
            </a:r>
          </a:p>
          <a:p>
            <a:pPr lvl="1"/>
            <a:r>
              <a:rPr lang="en-US" b="1" dirty="0" smtClean="0"/>
              <a:t>Breadboard/Jumper Wires</a:t>
            </a:r>
          </a:p>
          <a:p>
            <a:pPr lvl="1"/>
            <a:r>
              <a:rPr lang="en-US" b="1" dirty="0" err="1" smtClean="0"/>
              <a:t>MicroUSB</a:t>
            </a:r>
            <a:r>
              <a:rPr lang="en-US" b="1" dirty="0" smtClean="0"/>
              <a:t> Cable</a:t>
            </a:r>
          </a:p>
          <a:p>
            <a:pPr lvl="0">
              <a:buClr>
                <a:srgbClr val="93A299"/>
              </a:buClr>
            </a:pPr>
            <a:r>
              <a:rPr lang="en-US" b="1" dirty="0">
                <a:solidFill>
                  <a:srgbClr val="564B3C"/>
                </a:solidFill>
              </a:rPr>
              <a:t>Connections:</a:t>
            </a:r>
          </a:p>
          <a:p>
            <a:pPr lvl="1">
              <a:buClr>
                <a:srgbClr val="93A299"/>
              </a:buClr>
            </a:pPr>
            <a:r>
              <a:rPr lang="en-US" b="1" dirty="0">
                <a:solidFill>
                  <a:srgbClr val="564B3C"/>
                </a:solidFill>
              </a:rPr>
              <a:t>Anode pin of the LED to the pin D7 of </a:t>
            </a:r>
            <a:r>
              <a:rPr lang="en-US" b="1" dirty="0" err="1">
                <a:solidFill>
                  <a:srgbClr val="564B3C"/>
                </a:solidFill>
              </a:rPr>
              <a:t>NodeMCU</a:t>
            </a:r>
            <a:r>
              <a:rPr lang="en-US" b="1" dirty="0">
                <a:solidFill>
                  <a:srgbClr val="564B3C"/>
                </a:solidFill>
              </a:rPr>
              <a:t>.</a:t>
            </a:r>
          </a:p>
          <a:p>
            <a:pPr lvl="1">
              <a:buClr>
                <a:srgbClr val="93A299"/>
              </a:buClr>
            </a:pPr>
            <a:r>
              <a:rPr lang="en-US" b="1" dirty="0">
                <a:solidFill>
                  <a:srgbClr val="564B3C"/>
                </a:solidFill>
              </a:rPr>
              <a:t>Cathode pin of the LED to the any GND pin of </a:t>
            </a:r>
            <a:r>
              <a:rPr lang="en-US" b="1" dirty="0" err="1">
                <a:solidFill>
                  <a:srgbClr val="564B3C"/>
                </a:solidFill>
              </a:rPr>
              <a:t>NodeMCU</a:t>
            </a:r>
            <a:r>
              <a:rPr lang="en-US" b="1" dirty="0">
                <a:solidFill>
                  <a:srgbClr val="564B3C"/>
                </a:solidFill>
              </a:rPr>
              <a:t>.</a:t>
            </a:r>
          </a:p>
          <a:p>
            <a:pPr marL="411480" lvl="1" indent="0">
              <a:buClr>
                <a:srgbClr val="93A299"/>
              </a:buClr>
              <a:buNone/>
            </a:pPr>
            <a:endParaRPr lang="en-US" b="1" dirty="0" smtClean="0">
              <a:solidFill>
                <a:srgbClr val="564B3C"/>
              </a:solidFill>
            </a:endParaRPr>
          </a:p>
          <a:p>
            <a:pPr marL="411480" lvl="1" indent="0">
              <a:buClr>
                <a:srgbClr val="93A299"/>
              </a:buClr>
              <a:buNone/>
            </a:pPr>
            <a:endParaRPr lang="en-US" b="1" dirty="0">
              <a:solidFill>
                <a:srgbClr val="564B3C"/>
              </a:solidFill>
            </a:endParaRPr>
          </a:p>
          <a:p>
            <a:pPr marL="411480" lvl="1" indent="0">
              <a:buClr>
                <a:srgbClr val="93A299"/>
              </a:buClr>
              <a:buNone/>
            </a:pPr>
            <a:endParaRPr lang="en-US" b="1" dirty="0" smtClean="0">
              <a:solidFill>
                <a:srgbClr val="564B3C"/>
              </a:solidFill>
            </a:endParaRPr>
          </a:p>
          <a:p>
            <a:pPr marL="411480" lvl="1" indent="0">
              <a:buClr>
                <a:srgbClr val="93A299"/>
              </a:buClr>
              <a:buNone/>
            </a:pPr>
            <a:r>
              <a:rPr lang="en-US" b="1" dirty="0" smtClean="0">
                <a:solidFill>
                  <a:srgbClr val="564B3C"/>
                </a:solidFill>
              </a:rPr>
              <a:t>(</a:t>
            </a:r>
            <a:r>
              <a:rPr lang="en-US" b="1" dirty="0">
                <a:solidFill>
                  <a:srgbClr val="564B3C"/>
                </a:solidFill>
              </a:rPr>
              <a:t>It is recommended to do the connections after code uploading)</a:t>
            </a:r>
          </a:p>
          <a:p>
            <a:pPr lvl="1"/>
            <a:endParaRPr lang="en-US" b="1" dirty="0"/>
          </a:p>
        </p:txBody>
      </p:sp>
    </p:spTree>
    <p:extLst>
      <p:ext uri="{BB962C8B-B14F-4D97-AF65-F5344CB8AC3E}">
        <p14:creationId xmlns:p14="http://schemas.microsoft.com/office/powerpoint/2010/main" val="10659374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Now click on the first gauge and </a:t>
            </a:r>
            <a:r>
              <a:rPr lang="en-US" sz="1400" b="1" dirty="0" smtClean="0"/>
              <a:t>give it a </a:t>
            </a:r>
            <a:r>
              <a:rPr lang="en-US" sz="1400" b="1" dirty="0"/>
              <a:t>name.</a:t>
            </a:r>
            <a:endParaRPr lang="en-US" sz="2000"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309" b="6075"/>
          <a:stretch/>
        </p:blipFill>
        <p:spPr bwMode="auto">
          <a:xfrm>
            <a:off x="3101439" y="1863435"/>
            <a:ext cx="3048000" cy="491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03526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Then Click on the PIN and Set it to Virtual </a:t>
            </a:r>
            <a:r>
              <a:rPr lang="en-US" sz="1400" b="1" dirty="0" smtClean="0"/>
              <a:t>V1.</a:t>
            </a:r>
            <a:endParaRPr lang="en-US" sz="20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114" b="6311"/>
          <a:stretch/>
        </p:blipFill>
        <p:spPr bwMode="auto">
          <a:xfrm>
            <a:off x="3200400" y="1905001"/>
            <a:ext cx="3075494" cy="495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718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Then set its range from 0 to 50.</a:t>
            </a:r>
            <a:endParaRPr lang="en-US" sz="20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119" b="6358"/>
          <a:stretch/>
        </p:blipFill>
        <p:spPr bwMode="auto">
          <a:xfrm>
            <a:off x="3142010" y="1752600"/>
            <a:ext cx="3124199" cy="5028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671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After click the OK/arrow sign, get back to the Project Window and Click on the second </a:t>
            </a:r>
            <a:r>
              <a:rPr lang="en-US" sz="1400" b="1" dirty="0" smtClean="0"/>
              <a:t>gauge and </a:t>
            </a:r>
            <a:r>
              <a:rPr lang="en-US" sz="1400" b="1" dirty="0"/>
              <a:t>Set its name to Humid.</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7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3209" b="6498"/>
          <a:stretch/>
        </p:blipFill>
        <p:spPr bwMode="auto">
          <a:xfrm>
            <a:off x="3056411" y="1905000"/>
            <a:ext cx="3031177" cy="486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2255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Set its PIN to Virtual </a:t>
            </a:r>
            <a:r>
              <a:rPr lang="en-US" sz="1400" b="1" dirty="0" smtClean="0"/>
              <a:t>V2.</a:t>
            </a:r>
            <a:endParaRPr lang="en-US" sz="1400" b="1"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69" b="6187"/>
          <a:stretch/>
        </p:blipFill>
        <p:spPr bwMode="auto">
          <a:xfrm>
            <a:off x="2971800" y="1600200"/>
            <a:ext cx="3200400" cy="516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516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Set its range from 0 to 100.</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659" b="6413"/>
          <a:stretch/>
        </p:blipFill>
        <p:spPr bwMode="auto">
          <a:xfrm>
            <a:off x="2964570" y="1676401"/>
            <a:ext cx="3178963" cy="50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28028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And set its label to %.</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373" b="6317"/>
          <a:stretch/>
        </p:blipFill>
        <p:spPr bwMode="auto">
          <a:xfrm>
            <a:off x="2990602" y="1680294"/>
            <a:ext cx="3162795" cy="5078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5690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normAutofit/>
          </a:bodyPr>
          <a:lstStyle/>
          <a:p>
            <a:r>
              <a:rPr lang="en-US" sz="1400" b="1" dirty="0"/>
              <a:t>By Clicking ok/arrow sign go back to the Project Window.</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161" b="6384"/>
          <a:stretch/>
        </p:blipFill>
        <p:spPr bwMode="auto">
          <a:xfrm>
            <a:off x="3049862" y="1882601"/>
            <a:ext cx="3044276" cy="4896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3381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NodeMCU</a:t>
            </a:r>
            <a:r>
              <a:rPr lang="en-US" b="1" dirty="0"/>
              <a:t> with </a:t>
            </a:r>
            <a:r>
              <a:rPr lang="en-US" b="1" dirty="0" err="1"/>
              <a:t>Blynk</a:t>
            </a:r>
            <a:r>
              <a:rPr lang="en-US" b="1" dirty="0"/>
              <a:t/>
            </a:r>
            <a:br>
              <a:rPr lang="en-US" b="1" dirty="0"/>
            </a:br>
            <a:r>
              <a:rPr lang="en-US" b="1" dirty="0"/>
              <a:t>Weather Monitoring</a:t>
            </a:r>
          </a:p>
        </p:txBody>
      </p:sp>
      <p:sp>
        <p:nvSpPr>
          <p:cNvPr id="3" name="Content Placeholder 2"/>
          <p:cNvSpPr>
            <a:spLocks noGrp="1"/>
          </p:cNvSpPr>
          <p:nvPr>
            <p:ph idx="1"/>
          </p:nvPr>
        </p:nvSpPr>
        <p:spPr>
          <a:xfrm>
            <a:off x="10886" y="1600200"/>
            <a:ext cx="9133114" cy="5257800"/>
          </a:xfrm>
        </p:spPr>
        <p:txBody>
          <a:bodyPr>
            <a:normAutofit/>
          </a:bodyPr>
          <a:lstStyle/>
          <a:p>
            <a:r>
              <a:rPr lang="en-US" sz="1400" b="1" dirty="0" smtClean="0"/>
              <a:t>Upload the following code into the </a:t>
            </a:r>
            <a:r>
              <a:rPr lang="en-US" sz="1400" b="1" dirty="0" err="1" smtClean="0"/>
              <a:t>NodeMCU</a:t>
            </a:r>
            <a:r>
              <a:rPr lang="en-US" sz="1400" b="1" dirty="0" smtClean="0"/>
              <a:t> using </a:t>
            </a:r>
            <a:r>
              <a:rPr lang="en-US" sz="1400" b="1" dirty="0" err="1" smtClean="0"/>
              <a:t>Arduino</a:t>
            </a:r>
            <a:r>
              <a:rPr lang="en-US" sz="1400" b="1" dirty="0" smtClean="0"/>
              <a:t> IDE:</a:t>
            </a:r>
            <a:endParaRPr lang="en-US" sz="1400" dirty="0" smtClean="0"/>
          </a:p>
          <a:p>
            <a:pPr marL="114300" indent="0">
              <a:buNone/>
            </a:pPr>
            <a:endParaRPr lang="en-US" sz="18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905000"/>
            <a:ext cx="4521537" cy="48818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905000"/>
            <a:ext cx="4235123" cy="4881866"/>
          </a:xfrm>
          <a:prstGeom prst="rect">
            <a:avLst/>
          </a:prstGeom>
        </p:spPr>
      </p:pic>
    </p:spTree>
    <p:extLst>
      <p:ext uri="{BB962C8B-B14F-4D97-AF65-F5344CB8AC3E}">
        <p14:creationId xmlns:p14="http://schemas.microsoft.com/office/powerpoint/2010/main" val="33074650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NodeMCU</a:t>
            </a:r>
            <a:r>
              <a:rPr lang="en-US" b="1" dirty="0"/>
              <a:t> with </a:t>
            </a:r>
            <a:r>
              <a:rPr lang="en-US" b="1" dirty="0" err="1"/>
              <a:t>Blynk</a:t>
            </a:r>
            <a:r>
              <a:rPr lang="en-US" b="1" dirty="0"/>
              <a:t/>
            </a:r>
            <a:br>
              <a:rPr lang="en-US" b="1" dirty="0"/>
            </a:br>
            <a:r>
              <a:rPr lang="en-US" b="1" dirty="0"/>
              <a:t>Weather Monitoring</a:t>
            </a:r>
          </a:p>
        </p:txBody>
      </p:sp>
      <p:sp>
        <p:nvSpPr>
          <p:cNvPr id="3" name="Content Placeholder 2"/>
          <p:cNvSpPr>
            <a:spLocks noGrp="1"/>
          </p:cNvSpPr>
          <p:nvPr>
            <p:ph idx="1"/>
          </p:nvPr>
        </p:nvSpPr>
        <p:spPr>
          <a:xfrm>
            <a:off x="10886" y="1600200"/>
            <a:ext cx="9133114" cy="5257800"/>
          </a:xfrm>
        </p:spPr>
        <p:txBody>
          <a:bodyPr>
            <a:normAutofit lnSpcReduction="10000"/>
          </a:bodyPr>
          <a:lstStyle/>
          <a:p>
            <a:r>
              <a:rPr lang="en-US" sz="2000" b="1" dirty="0"/>
              <a:t>Code Explanation:</a:t>
            </a:r>
          </a:p>
          <a:p>
            <a:pPr lvl="1"/>
            <a:r>
              <a:rPr lang="en-US" sz="1600" b="1" dirty="0" smtClean="0"/>
              <a:t>Firstly </a:t>
            </a:r>
            <a:r>
              <a:rPr lang="en-US" sz="1600" b="1" dirty="0"/>
              <a:t>the BLYNK_PRINT Serial </a:t>
            </a:r>
            <a:r>
              <a:rPr lang="en-US" sz="1600" b="1" dirty="0" err="1"/>
              <a:t>wiill</a:t>
            </a:r>
            <a:r>
              <a:rPr lang="en-US" sz="1600" b="1" dirty="0"/>
              <a:t> define which serial port will be used for the </a:t>
            </a:r>
            <a:r>
              <a:rPr lang="en-US" sz="1600" b="1" dirty="0" err="1"/>
              <a:t>Blynk</a:t>
            </a:r>
            <a:r>
              <a:rPr lang="en-US" sz="1600" b="1" dirty="0"/>
              <a:t> Debug later in the background. Then the header file &lt;ESP8266Wifi&gt; will utilize all the functions needed for operating the </a:t>
            </a:r>
            <a:r>
              <a:rPr lang="en-US" sz="1600" b="1" dirty="0" err="1"/>
              <a:t>NodeMCU</a:t>
            </a:r>
            <a:r>
              <a:rPr lang="en-US" sz="1600" b="1" dirty="0"/>
              <a:t> over the internet. Then the header &lt;BlynkSimpleEsp8266&gt; is added for the working of </a:t>
            </a:r>
            <a:r>
              <a:rPr lang="en-US" sz="1600" b="1" dirty="0" err="1"/>
              <a:t>Blynk</a:t>
            </a:r>
            <a:r>
              <a:rPr lang="en-US" sz="1600" b="1" dirty="0"/>
              <a:t> app with the </a:t>
            </a:r>
            <a:r>
              <a:rPr lang="en-US" sz="1600" b="1" dirty="0" err="1"/>
              <a:t>NodeMCU</a:t>
            </a:r>
            <a:r>
              <a:rPr lang="en-US" sz="1600" b="1" dirty="0"/>
              <a:t>(Esp8266) over </a:t>
            </a:r>
            <a:r>
              <a:rPr lang="en-US" sz="1600" b="1" dirty="0" err="1"/>
              <a:t>Wifi</a:t>
            </a:r>
            <a:r>
              <a:rPr lang="en-US" sz="1600" b="1" dirty="0"/>
              <a:t>. Finally the header file &lt;DHT&gt; is added to utilize all the files necessary for interfacing DHT11 with the </a:t>
            </a:r>
            <a:r>
              <a:rPr lang="en-US" sz="1600" b="1" dirty="0" err="1"/>
              <a:t>NodeMCU</a:t>
            </a:r>
            <a:r>
              <a:rPr lang="en-US" sz="1600" b="1" dirty="0"/>
              <a:t>.</a:t>
            </a:r>
          </a:p>
          <a:p>
            <a:pPr lvl="1"/>
            <a:r>
              <a:rPr lang="en-US" sz="1600" b="1" dirty="0" smtClean="0"/>
              <a:t>Afterwards</a:t>
            </a:r>
            <a:r>
              <a:rPr lang="en-US" sz="1600" b="1" dirty="0"/>
              <a:t>, the Network credentials are added so that the </a:t>
            </a:r>
            <a:r>
              <a:rPr lang="en-US" sz="1600" b="1" dirty="0" err="1"/>
              <a:t>Wifi</a:t>
            </a:r>
            <a:r>
              <a:rPr lang="en-US" sz="1600" b="1" dirty="0"/>
              <a:t> link between the </a:t>
            </a:r>
            <a:r>
              <a:rPr lang="en-US" sz="1600" b="1" dirty="0" err="1"/>
              <a:t>Blynk</a:t>
            </a:r>
            <a:r>
              <a:rPr lang="en-US" sz="1600" b="1" dirty="0"/>
              <a:t> app and the </a:t>
            </a:r>
            <a:r>
              <a:rPr lang="en-US" sz="1600" b="1" dirty="0" err="1"/>
              <a:t>NodeMCU</a:t>
            </a:r>
            <a:r>
              <a:rPr lang="en-US" sz="1600" b="1" dirty="0"/>
              <a:t> can be </a:t>
            </a:r>
            <a:r>
              <a:rPr lang="en-US" sz="1600" b="1" dirty="0" smtClean="0"/>
              <a:t>established. The </a:t>
            </a:r>
            <a:r>
              <a:rPr lang="en-US" sz="1600" b="1" dirty="0" err="1"/>
              <a:t>BlynkTimer</a:t>
            </a:r>
            <a:r>
              <a:rPr lang="en-US" sz="1600" b="1" dirty="0"/>
              <a:t> will be used with </a:t>
            </a:r>
            <a:r>
              <a:rPr lang="en-US" sz="1600" b="1" dirty="0" err="1"/>
              <a:t>timer.setInterval</a:t>
            </a:r>
            <a:r>
              <a:rPr lang="en-US" sz="1600" b="1" dirty="0"/>
              <a:t> later to decide that on what intervals the measured temperature and </a:t>
            </a:r>
            <a:r>
              <a:rPr lang="en-US" sz="1600" b="1" dirty="0" err="1"/>
              <a:t>humiidity</a:t>
            </a:r>
            <a:r>
              <a:rPr lang="en-US" sz="1600" b="1" dirty="0"/>
              <a:t> values are to be communicated.</a:t>
            </a:r>
          </a:p>
          <a:p>
            <a:pPr lvl="1"/>
            <a:r>
              <a:rPr lang="en-US" sz="1600" b="1" dirty="0" smtClean="0"/>
              <a:t>The </a:t>
            </a:r>
            <a:r>
              <a:rPr lang="en-US" sz="1600" b="1" dirty="0"/>
              <a:t>later part of the Temperature and Humidity Sensing code (some part of </a:t>
            </a:r>
            <a:r>
              <a:rPr lang="en-US" sz="1600" b="1" dirty="0" err="1"/>
              <a:t>itt</a:t>
            </a:r>
            <a:r>
              <a:rPr lang="en-US" sz="1600" b="1" dirty="0"/>
              <a:t> enclosed in the </a:t>
            </a:r>
            <a:r>
              <a:rPr lang="en-US" sz="1600" b="1" dirty="0" err="1"/>
              <a:t>SendSensor</a:t>
            </a:r>
            <a:r>
              <a:rPr lang="en-US" sz="1600" b="1" dirty="0"/>
              <a:t> function) is explained in the earlier DHT11 Lab. The </a:t>
            </a:r>
            <a:r>
              <a:rPr lang="en-US" sz="1600" b="1" dirty="0" err="1"/>
              <a:t>Blynk.virtualWrite</a:t>
            </a:r>
            <a:r>
              <a:rPr lang="en-US" sz="1600" b="1" dirty="0"/>
              <a:t> functions will communicate the measured values of temperature and humidity from the </a:t>
            </a:r>
            <a:r>
              <a:rPr lang="en-US" sz="1600" b="1" dirty="0" err="1"/>
              <a:t>NodeMCU</a:t>
            </a:r>
            <a:r>
              <a:rPr lang="en-US" sz="1600" b="1" dirty="0"/>
              <a:t> to the </a:t>
            </a:r>
            <a:r>
              <a:rPr lang="en-US" sz="1600" b="1" dirty="0" err="1"/>
              <a:t>Blynlk</a:t>
            </a:r>
            <a:r>
              <a:rPr lang="en-US" sz="1600" b="1" dirty="0"/>
              <a:t> app on the smartphone. </a:t>
            </a:r>
          </a:p>
          <a:p>
            <a:pPr lvl="1"/>
            <a:r>
              <a:rPr lang="en-US" sz="1600" b="1" dirty="0" smtClean="0"/>
              <a:t>In </a:t>
            </a:r>
            <a:r>
              <a:rPr lang="en-US" sz="1600" b="1" dirty="0"/>
              <a:t>the void setup() function the serial communication between the PC and the </a:t>
            </a:r>
            <a:r>
              <a:rPr lang="en-US" sz="1600" b="1" dirty="0" err="1"/>
              <a:t>NodeMCU</a:t>
            </a:r>
            <a:r>
              <a:rPr lang="en-US" sz="1600" b="1" dirty="0"/>
              <a:t> is initialized at a </a:t>
            </a:r>
            <a:r>
              <a:rPr lang="en-US" sz="1600" b="1" dirty="0" err="1"/>
              <a:t>baudrate</a:t>
            </a:r>
            <a:r>
              <a:rPr lang="en-US" sz="1600" b="1" dirty="0"/>
              <a:t> of 9600 bit per second. The </a:t>
            </a:r>
            <a:r>
              <a:rPr lang="en-US" sz="1600" b="1" dirty="0" err="1"/>
              <a:t>Blynk.begin</a:t>
            </a:r>
            <a:r>
              <a:rPr lang="en-US" sz="1600" b="1" dirty="0"/>
              <a:t> function will initialize the communication between the </a:t>
            </a:r>
            <a:r>
              <a:rPr lang="en-US" sz="1600" b="1" dirty="0" err="1"/>
              <a:t>Blynk</a:t>
            </a:r>
            <a:r>
              <a:rPr lang="en-US" sz="1600" b="1" dirty="0"/>
              <a:t> app and the </a:t>
            </a:r>
            <a:r>
              <a:rPr lang="en-US" sz="1600" b="1" dirty="0" err="1"/>
              <a:t>NodeMCU</a:t>
            </a:r>
            <a:r>
              <a:rPr lang="en-US" sz="1600" b="1" dirty="0"/>
              <a:t>. The </a:t>
            </a:r>
            <a:r>
              <a:rPr lang="en-US" sz="1600" b="1" dirty="0" err="1"/>
              <a:t>dht.begin</a:t>
            </a:r>
            <a:r>
              <a:rPr lang="en-US" sz="1600" b="1" dirty="0"/>
              <a:t>(); initiates the communication between the DHT11 sensor and the </a:t>
            </a:r>
            <a:r>
              <a:rPr lang="en-US" sz="1600" b="1" dirty="0" err="1"/>
              <a:t>NodeMCU</a:t>
            </a:r>
            <a:r>
              <a:rPr lang="en-US" sz="1600" b="1" dirty="0"/>
              <a:t>.</a:t>
            </a:r>
          </a:p>
          <a:p>
            <a:pPr lvl="1"/>
            <a:r>
              <a:rPr lang="en-US" sz="1600" b="1" dirty="0" smtClean="0"/>
              <a:t>Finally </a:t>
            </a:r>
            <a:r>
              <a:rPr lang="en-US" sz="1600" b="1" dirty="0"/>
              <a:t>In the void loop() function,  the </a:t>
            </a:r>
            <a:r>
              <a:rPr lang="en-US" sz="1600" b="1" dirty="0" err="1"/>
              <a:t>Blynk.run</a:t>
            </a:r>
            <a:r>
              <a:rPr lang="en-US" sz="1600" b="1" dirty="0"/>
              <a:t> will start the value sending process to the </a:t>
            </a:r>
            <a:r>
              <a:rPr lang="en-US" sz="1600" b="1" dirty="0" err="1"/>
              <a:t>Blynk</a:t>
            </a:r>
            <a:r>
              <a:rPr lang="en-US" sz="1600" b="1" dirty="0"/>
              <a:t> app and the timer will give the set timer interval in between.</a:t>
            </a:r>
          </a:p>
          <a:p>
            <a:pPr marL="114300" indent="0">
              <a:buNone/>
            </a:pPr>
            <a:endParaRPr lang="en-US" sz="1800" b="1" dirty="0"/>
          </a:p>
        </p:txBody>
      </p:sp>
    </p:spTree>
    <p:extLst>
      <p:ext uri="{BB962C8B-B14F-4D97-AF65-F5344CB8AC3E}">
        <p14:creationId xmlns:p14="http://schemas.microsoft.com/office/powerpoint/2010/main" val="34624800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600" b="1" dirty="0"/>
              <a:t>First, download the </a:t>
            </a:r>
            <a:r>
              <a:rPr lang="en-US" sz="1600" b="1" dirty="0" err="1"/>
              <a:t>Blynk</a:t>
            </a:r>
            <a:r>
              <a:rPr lang="en-US" sz="1600" b="1" dirty="0"/>
              <a:t> app from the </a:t>
            </a:r>
            <a:r>
              <a:rPr lang="en-US" sz="1600" b="1" dirty="0" err="1" smtClean="0"/>
              <a:t>playstore</a:t>
            </a:r>
            <a:endParaRPr lang="en-US" sz="1600" b="1" dirty="0"/>
          </a:p>
          <a:p>
            <a:endParaRPr lang="en-US" dirty="0"/>
          </a:p>
        </p:txBody>
      </p:sp>
      <p:pic>
        <p:nvPicPr>
          <p:cNvPr id="4" name="Picture 3" descr="http://mindstorm.matz.group/CourseImage/25%2003%2019%20-%2012%2037%2024.png"/>
          <p:cNvPicPr>
            <a:picLocks noChangeAspect="1"/>
          </p:cNvPicPr>
          <p:nvPr/>
        </p:nvPicPr>
        <p:blipFill rotWithShape="1">
          <a:blip r:embed="rId2">
            <a:extLst>
              <a:ext uri="{28A0092B-C50C-407E-A947-70E740481C1C}">
                <a14:useLocalDpi xmlns:a14="http://schemas.microsoft.com/office/drawing/2010/main" val="0"/>
              </a:ext>
            </a:extLst>
          </a:blip>
          <a:srcRect t="2981" b="6619"/>
          <a:stretch/>
        </p:blipFill>
        <p:spPr bwMode="auto">
          <a:xfrm>
            <a:off x="3124200" y="1911906"/>
            <a:ext cx="3064886" cy="4922996"/>
          </a:xfrm>
          <a:prstGeom prst="rect">
            <a:avLst/>
          </a:prstGeom>
          <a:noFill/>
          <a:ln>
            <a:noFill/>
          </a:ln>
        </p:spPr>
      </p:pic>
    </p:spTree>
    <p:extLst>
      <p:ext uri="{BB962C8B-B14F-4D97-AF65-F5344CB8AC3E}">
        <p14:creationId xmlns:p14="http://schemas.microsoft.com/office/powerpoint/2010/main" val="36212863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NodeMCU</a:t>
            </a:r>
            <a:r>
              <a:rPr lang="en-US" b="1" dirty="0"/>
              <a:t> with </a:t>
            </a:r>
            <a:r>
              <a:rPr lang="en-US" b="1" dirty="0" err="1"/>
              <a:t>Blynk</a:t>
            </a:r>
            <a:r>
              <a:rPr lang="en-US" b="1" dirty="0"/>
              <a:t/>
            </a:r>
            <a:br>
              <a:rPr lang="en-US" b="1" dirty="0"/>
            </a:br>
            <a:r>
              <a:rPr lang="en-US" b="1" dirty="0"/>
              <a:t>Weather Monitoring</a:t>
            </a:r>
          </a:p>
        </p:txBody>
      </p:sp>
      <p:sp>
        <p:nvSpPr>
          <p:cNvPr id="3" name="Content Placeholder 2"/>
          <p:cNvSpPr>
            <a:spLocks noGrp="1"/>
          </p:cNvSpPr>
          <p:nvPr>
            <p:ph idx="1"/>
          </p:nvPr>
        </p:nvSpPr>
        <p:spPr>
          <a:xfrm>
            <a:off x="10886" y="1600200"/>
            <a:ext cx="9133114" cy="5257800"/>
          </a:xfrm>
        </p:spPr>
        <p:txBody>
          <a:bodyPr>
            <a:normAutofit/>
          </a:bodyPr>
          <a:lstStyle/>
          <a:p>
            <a:r>
              <a:rPr lang="en-US" sz="1800" b="1" dirty="0" smtClean="0"/>
              <a:t>Result: </a:t>
            </a:r>
            <a:r>
              <a:rPr lang="en-US" sz="1400" b="1" dirty="0" smtClean="0"/>
              <a:t>After </a:t>
            </a:r>
            <a:r>
              <a:rPr lang="en-US" sz="1400" b="1" dirty="0"/>
              <a:t>the connections are made according to the given </a:t>
            </a:r>
            <a:r>
              <a:rPr lang="en-US" sz="1400" b="1" dirty="0" err="1"/>
              <a:t>figure,theBlynk</a:t>
            </a:r>
            <a:r>
              <a:rPr lang="en-US" sz="1400" b="1" dirty="0"/>
              <a:t> app is setup and the code is uploaded into the </a:t>
            </a:r>
            <a:r>
              <a:rPr lang="en-US" sz="1400" b="1" dirty="0" err="1"/>
              <a:t>NodeMCU</a:t>
            </a:r>
            <a:r>
              <a:rPr lang="en-US" sz="1400" b="1" dirty="0"/>
              <a:t>, then go </a:t>
            </a:r>
            <a:r>
              <a:rPr lang="en-US" sz="1400" b="1" dirty="0" err="1"/>
              <a:t>tho</a:t>
            </a:r>
            <a:r>
              <a:rPr lang="en-US" sz="1400" b="1" dirty="0"/>
              <a:t> the </a:t>
            </a:r>
            <a:r>
              <a:rPr lang="en-US" sz="1400" b="1" dirty="0" err="1"/>
              <a:t>Blynk</a:t>
            </a:r>
            <a:r>
              <a:rPr lang="en-US" sz="1400" b="1" dirty="0"/>
              <a:t> app and press the play button. The temperature and the humidity reading will be shown as below.</a:t>
            </a:r>
          </a:p>
          <a:p>
            <a:pPr marL="114300" indent="0">
              <a:buNone/>
            </a:pPr>
            <a:endParaRPr lang="en-US" sz="1800" b="1"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910" b="6416"/>
          <a:stretch/>
        </p:blipFill>
        <p:spPr bwMode="auto">
          <a:xfrm>
            <a:off x="3200400" y="2354896"/>
            <a:ext cx="2777039" cy="4427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13215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58200" cy="1143000"/>
          </a:xfrm>
        </p:spPr>
        <p:txBody>
          <a:bodyPr>
            <a:normAutofit fontScale="90000"/>
          </a:bodyPr>
          <a:lstStyle/>
          <a:p>
            <a:r>
              <a:rPr lang="en-US" b="1" dirty="0" err="1"/>
              <a:t>NodeMCU</a:t>
            </a:r>
            <a:r>
              <a:rPr lang="en-US" b="1" dirty="0"/>
              <a:t> with </a:t>
            </a:r>
            <a:r>
              <a:rPr lang="en-US" b="1" dirty="0" err="1" smtClean="0"/>
              <a:t>Blynk</a:t>
            </a:r>
            <a:r>
              <a:rPr lang="en-US" b="1" dirty="0"/>
              <a:t/>
            </a:r>
            <a:br>
              <a:rPr lang="en-US" b="1" dirty="0"/>
            </a:br>
            <a:r>
              <a:rPr lang="en-US" b="1" dirty="0" smtClean="0"/>
              <a:t>IR sensor</a:t>
            </a:r>
            <a:endParaRPr lang="en-US" b="1"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23393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0836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58200" cy="1143000"/>
          </a:xfrm>
        </p:spPr>
        <p:txBody>
          <a:bodyPr>
            <a:normAutofit fontScale="90000"/>
          </a:bodyPr>
          <a:lstStyle/>
          <a:p>
            <a:r>
              <a:rPr lang="en-US" b="1" dirty="0" err="1"/>
              <a:t>NodeMCU</a:t>
            </a:r>
            <a:r>
              <a:rPr lang="en-US" b="1" dirty="0"/>
              <a:t> with </a:t>
            </a:r>
            <a:r>
              <a:rPr lang="en-US" b="1" dirty="0" err="1" smtClean="0"/>
              <a:t>Blynk</a:t>
            </a:r>
            <a:r>
              <a:rPr lang="en-US" b="1" dirty="0"/>
              <a:t/>
            </a:r>
            <a:br>
              <a:rPr lang="en-US" b="1" dirty="0"/>
            </a:br>
            <a:r>
              <a:rPr lang="en-US" b="1" dirty="0" smtClean="0"/>
              <a:t>IR sensor</a:t>
            </a:r>
            <a:endParaRPr lang="en-US" b="1" dirty="0"/>
          </a:p>
        </p:txBody>
      </p:sp>
      <p:sp>
        <p:nvSpPr>
          <p:cNvPr id="3" name="Content Placeholder 2"/>
          <p:cNvSpPr>
            <a:spLocks noGrp="1"/>
          </p:cNvSpPr>
          <p:nvPr>
            <p:ph idx="1"/>
          </p:nvPr>
        </p:nvSpPr>
        <p:spPr>
          <a:xfrm>
            <a:off x="76200" y="1600200"/>
            <a:ext cx="8991600" cy="5181600"/>
          </a:xfrm>
        </p:spPr>
        <p:txBody>
          <a:bodyPr>
            <a:normAutofit lnSpcReduction="10000"/>
          </a:bodyPr>
          <a:lstStyle/>
          <a:p>
            <a:pPr lvl="0">
              <a:buClr>
                <a:srgbClr val="93A299"/>
              </a:buClr>
            </a:pPr>
            <a:r>
              <a:rPr lang="en-US" b="1" dirty="0">
                <a:solidFill>
                  <a:srgbClr val="564B3C"/>
                </a:solidFill>
              </a:rPr>
              <a:t>Components Needed:</a:t>
            </a:r>
          </a:p>
          <a:p>
            <a:pPr lvl="1">
              <a:buClr>
                <a:srgbClr val="CF543F"/>
              </a:buClr>
            </a:pPr>
            <a:r>
              <a:rPr lang="en-US" b="1" dirty="0" err="1" smtClean="0">
                <a:solidFill>
                  <a:srgbClr val="564B3C"/>
                </a:solidFill>
              </a:rPr>
              <a:t>NodeMCU</a:t>
            </a:r>
            <a:endParaRPr lang="en-US" b="1" dirty="0" smtClean="0">
              <a:solidFill>
                <a:srgbClr val="564B3C"/>
              </a:solidFill>
            </a:endParaRPr>
          </a:p>
          <a:p>
            <a:pPr lvl="1">
              <a:buClr>
                <a:srgbClr val="CF543F"/>
              </a:buClr>
            </a:pPr>
            <a:r>
              <a:rPr lang="en-US" b="1" dirty="0" smtClean="0">
                <a:solidFill>
                  <a:srgbClr val="564B3C"/>
                </a:solidFill>
              </a:rPr>
              <a:t>Smartphone with </a:t>
            </a:r>
            <a:r>
              <a:rPr lang="en-US" b="1" dirty="0" err="1" smtClean="0">
                <a:solidFill>
                  <a:srgbClr val="564B3C"/>
                </a:solidFill>
              </a:rPr>
              <a:t>Blynk</a:t>
            </a:r>
            <a:r>
              <a:rPr lang="en-US" b="1" dirty="0" smtClean="0">
                <a:solidFill>
                  <a:srgbClr val="564B3C"/>
                </a:solidFill>
              </a:rPr>
              <a:t> app installed</a:t>
            </a:r>
            <a:endParaRPr lang="en-US" b="1" dirty="0">
              <a:solidFill>
                <a:srgbClr val="564B3C"/>
              </a:solidFill>
            </a:endParaRPr>
          </a:p>
          <a:p>
            <a:pPr lvl="1">
              <a:buClr>
                <a:srgbClr val="CF543F"/>
              </a:buClr>
            </a:pPr>
            <a:r>
              <a:rPr lang="en-US" b="1" dirty="0">
                <a:solidFill>
                  <a:srgbClr val="564B3C"/>
                </a:solidFill>
              </a:rPr>
              <a:t>IR Sensor</a:t>
            </a:r>
          </a:p>
          <a:p>
            <a:pPr lvl="1">
              <a:buClr>
                <a:srgbClr val="CF543F"/>
              </a:buClr>
            </a:pPr>
            <a:r>
              <a:rPr lang="en-US" b="1" dirty="0" err="1">
                <a:solidFill>
                  <a:srgbClr val="564B3C"/>
                </a:solidFill>
              </a:rPr>
              <a:t>MicroUSB</a:t>
            </a:r>
            <a:r>
              <a:rPr lang="en-US" b="1" dirty="0">
                <a:solidFill>
                  <a:srgbClr val="564B3C"/>
                </a:solidFill>
              </a:rPr>
              <a:t> Cable</a:t>
            </a:r>
          </a:p>
          <a:p>
            <a:pPr lvl="1">
              <a:buClr>
                <a:srgbClr val="CF543F"/>
              </a:buClr>
            </a:pPr>
            <a:r>
              <a:rPr lang="en-US" b="1" dirty="0">
                <a:solidFill>
                  <a:srgbClr val="564B3C"/>
                </a:solidFill>
              </a:rPr>
              <a:t>Breadboard/Jumper Wires </a:t>
            </a:r>
          </a:p>
          <a:p>
            <a:pPr lvl="0">
              <a:buClr>
                <a:srgbClr val="93A299"/>
              </a:buClr>
            </a:pPr>
            <a:r>
              <a:rPr lang="en-US" b="1" dirty="0">
                <a:solidFill>
                  <a:srgbClr val="564B3C"/>
                </a:solidFill>
              </a:rPr>
              <a:t>Connections:</a:t>
            </a:r>
          </a:p>
          <a:p>
            <a:pPr lvl="1">
              <a:buClr>
                <a:srgbClr val="CF543F"/>
              </a:buClr>
            </a:pPr>
            <a:r>
              <a:rPr lang="en-US" b="1" dirty="0">
                <a:solidFill>
                  <a:srgbClr val="564B3C"/>
                </a:solidFill>
              </a:rPr>
              <a:t>VCC Pin of IR Module is connected to any 3V pin of the </a:t>
            </a:r>
            <a:r>
              <a:rPr lang="en-US" b="1" dirty="0" err="1">
                <a:solidFill>
                  <a:srgbClr val="564B3C"/>
                </a:solidFill>
              </a:rPr>
              <a:t>NodeMCU</a:t>
            </a:r>
            <a:r>
              <a:rPr lang="en-US" b="1" dirty="0">
                <a:solidFill>
                  <a:srgbClr val="564B3C"/>
                </a:solidFill>
              </a:rPr>
              <a:t>.</a:t>
            </a:r>
          </a:p>
          <a:p>
            <a:pPr lvl="1">
              <a:buClr>
                <a:srgbClr val="CF543F"/>
              </a:buClr>
            </a:pPr>
            <a:r>
              <a:rPr lang="en-US" b="1" dirty="0">
                <a:solidFill>
                  <a:srgbClr val="564B3C"/>
                </a:solidFill>
              </a:rPr>
              <a:t>GND Pin of IR Module is connected to any GND pin of the </a:t>
            </a:r>
            <a:r>
              <a:rPr lang="en-US" b="1" dirty="0" err="1">
                <a:solidFill>
                  <a:srgbClr val="564B3C"/>
                </a:solidFill>
              </a:rPr>
              <a:t>NodeMCU</a:t>
            </a:r>
            <a:r>
              <a:rPr lang="en-US" b="1" dirty="0">
                <a:solidFill>
                  <a:srgbClr val="564B3C"/>
                </a:solidFill>
              </a:rPr>
              <a:t>.</a:t>
            </a:r>
          </a:p>
          <a:p>
            <a:pPr lvl="1">
              <a:buClr>
                <a:srgbClr val="CF543F"/>
              </a:buClr>
            </a:pPr>
            <a:r>
              <a:rPr lang="en-US" b="1" dirty="0">
                <a:solidFill>
                  <a:srgbClr val="564B3C"/>
                </a:solidFill>
              </a:rPr>
              <a:t>OUTPUT Pin of IR Module is connected to D7 pin of the </a:t>
            </a:r>
            <a:r>
              <a:rPr lang="en-US" b="1" dirty="0" err="1">
                <a:solidFill>
                  <a:srgbClr val="564B3C"/>
                </a:solidFill>
              </a:rPr>
              <a:t>NodeMCU</a:t>
            </a:r>
            <a:r>
              <a:rPr lang="en-US" b="1" dirty="0">
                <a:solidFill>
                  <a:srgbClr val="564B3C"/>
                </a:solidFill>
              </a:rPr>
              <a:t>. </a:t>
            </a:r>
          </a:p>
          <a:p>
            <a:pPr marL="114300" lvl="0" indent="0" algn="ctr">
              <a:buClr>
                <a:srgbClr val="93A299"/>
              </a:buClr>
              <a:buNone/>
            </a:pPr>
            <a:endParaRPr lang="en-US" sz="1600" b="1" dirty="0">
              <a:solidFill>
                <a:srgbClr val="564B3C"/>
              </a:solidFill>
            </a:endParaRPr>
          </a:p>
          <a:p>
            <a:pPr marL="114300" lvl="0" indent="0" algn="ctr">
              <a:buClr>
                <a:srgbClr val="93A299"/>
              </a:buClr>
              <a:buNone/>
            </a:pPr>
            <a:endParaRPr lang="en-US" sz="1600" b="1" dirty="0">
              <a:solidFill>
                <a:srgbClr val="564B3C"/>
              </a:solidFill>
            </a:endParaRPr>
          </a:p>
          <a:p>
            <a:pPr marL="114300" lvl="0" indent="0" algn="ctr">
              <a:buClr>
                <a:srgbClr val="93A299"/>
              </a:buClr>
              <a:buNone/>
            </a:pPr>
            <a:endParaRPr lang="en-US" sz="1600" b="1" dirty="0">
              <a:solidFill>
                <a:srgbClr val="564B3C"/>
              </a:solidFill>
            </a:endParaRPr>
          </a:p>
          <a:p>
            <a:pPr marL="114300" lvl="0" indent="0" algn="ctr">
              <a:buClr>
                <a:srgbClr val="93A299"/>
              </a:buClr>
              <a:buNone/>
            </a:pPr>
            <a:r>
              <a:rPr lang="en-US" sz="1600" b="1" dirty="0">
                <a:solidFill>
                  <a:srgbClr val="564B3C"/>
                </a:solidFill>
              </a:rPr>
              <a:t>(It is recommended to do the connections after code uploading)</a:t>
            </a:r>
            <a:endParaRPr lang="en-US" b="1" dirty="0">
              <a:solidFill>
                <a:srgbClr val="564B3C"/>
              </a:solidFill>
            </a:endParaRPr>
          </a:p>
          <a:p>
            <a:endParaRPr lang="en-US" dirty="0"/>
          </a:p>
        </p:txBody>
      </p:sp>
    </p:spTree>
    <p:extLst>
      <p:ext uri="{BB962C8B-B14F-4D97-AF65-F5344CB8AC3E}">
        <p14:creationId xmlns:p14="http://schemas.microsoft.com/office/powerpoint/2010/main" val="42821402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600" b="1" dirty="0"/>
              <a:t>To know about the Basic Setup of the </a:t>
            </a:r>
            <a:r>
              <a:rPr lang="en-US" sz="1600" b="1" dirty="0" err="1"/>
              <a:t>Blynk</a:t>
            </a:r>
            <a:r>
              <a:rPr lang="en-US" sz="1600" b="1" dirty="0"/>
              <a:t> app, see the </a:t>
            </a:r>
            <a:r>
              <a:rPr lang="en-US" sz="1600" b="1" dirty="0" smtClean="0"/>
              <a:t>first</a:t>
            </a:r>
            <a:r>
              <a:rPr lang="en-US" sz="1600" b="1" dirty="0" smtClean="0"/>
              <a:t> </a:t>
            </a:r>
            <a:r>
              <a:rPr lang="en-US" sz="1600" b="1" dirty="0" smtClean="0"/>
              <a:t>lesson </a:t>
            </a:r>
            <a:r>
              <a:rPr lang="en-US" sz="1600" b="1" dirty="0" err="1" smtClean="0"/>
              <a:t>NodeMCU</a:t>
            </a:r>
            <a:r>
              <a:rPr lang="en-US" sz="1600" b="1" dirty="0" smtClean="0"/>
              <a:t> with </a:t>
            </a:r>
            <a:r>
              <a:rPr lang="en-US" sz="1600" b="1" dirty="0" err="1" smtClean="0"/>
              <a:t>Blynk</a:t>
            </a:r>
            <a:r>
              <a:rPr lang="en-US" sz="1600" b="1" dirty="0"/>
              <a:t>-</a:t>
            </a:r>
            <a:r>
              <a:rPr lang="en-US" sz="1600" b="1" dirty="0" smtClean="0"/>
              <a:t>LED Control.</a:t>
            </a:r>
            <a:endParaRPr lang="en-US" dirty="0"/>
          </a:p>
        </p:txBody>
      </p:sp>
    </p:spTree>
    <p:extLst>
      <p:ext uri="{BB962C8B-B14F-4D97-AF65-F5344CB8AC3E}">
        <p14:creationId xmlns:p14="http://schemas.microsoft.com/office/powerpoint/2010/main" val="23768685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600" b="1" dirty="0" smtClean="0"/>
              <a:t>Go to New Project and give your project a name and select </a:t>
            </a:r>
            <a:r>
              <a:rPr lang="en-US" sz="1600" b="1" dirty="0" err="1" smtClean="0"/>
              <a:t>NodeMCU</a:t>
            </a:r>
            <a:r>
              <a:rPr lang="en-US" sz="1600" b="1" dirty="0" smtClean="0"/>
              <a:t> board and create.</a:t>
            </a:r>
            <a:endParaRPr lang="en-US"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746"/>
          <a:stretch/>
        </p:blipFill>
        <p:spPr bwMode="auto">
          <a:xfrm>
            <a:off x="3276600" y="1905000"/>
            <a:ext cx="2971800" cy="501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4986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600" b="1" dirty="0" smtClean="0"/>
              <a:t>Here </a:t>
            </a:r>
            <a:r>
              <a:rPr lang="en-US" sz="1600" b="1" dirty="0"/>
              <a:t>you got your AUTH TOKEN </a:t>
            </a:r>
            <a:r>
              <a:rPr lang="en-US" sz="1600" b="1" dirty="0" smtClean="0"/>
              <a:t>sent </a:t>
            </a:r>
            <a:r>
              <a:rPr lang="en-US" sz="1600" b="1" dirty="0"/>
              <a:t>to your email address. Press OK</a:t>
            </a:r>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573"/>
          <a:stretch/>
        </p:blipFill>
        <p:spPr bwMode="auto">
          <a:xfrm>
            <a:off x="3124200" y="1905000"/>
            <a:ext cx="2895600" cy="4901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0544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600" b="1" dirty="0"/>
              <a:t>Now you can see your Interface like </a:t>
            </a:r>
            <a:r>
              <a:rPr lang="en-US" sz="1600" b="1" dirty="0" smtClean="0"/>
              <a:t>this. </a:t>
            </a:r>
            <a:endParaRPr lang="en-US" sz="1600" b="1" dirty="0"/>
          </a:p>
          <a:p>
            <a:endParaRPr lang="en-US" sz="1600" b="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891160"/>
            <a:ext cx="2895600" cy="4940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92962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600" b="1" dirty="0"/>
              <a:t>Now go to Widget Box And select </a:t>
            </a:r>
            <a:r>
              <a:rPr lang="en-US" sz="1600" b="1" dirty="0" smtClean="0"/>
              <a:t>LED.</a:t>
            </a:r>
            <a:endParaRPr lang="en-US" sz="1600" b="1"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132"/>
          <a:stretch/>
        </p:blipFill>
        <p:spPr bwMode="auto">
          <a:xfrm>
            <a:off x="1607127" y="1905000"/>
            <a:ext cx="2895600" cy="4863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81"/>
          <a:stretch/>
        </p:blipFill>
        <p:spPr bwMode="auto">
          <a:xfrm>
            <a:off x="4546270" y="1905000"/>
            <a:ext cx="2816805" cy="4863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6937" y="1981200"/>
            <a:ext cx="90487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8557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600" b="1" dirty="0"/>
              <a:t>Select LED for </a:t>
            </a:r>
            <a:r>
              <a:rPr lang="en-US" sz="1600" b="1" dirty="0" smtClean="0"/>
              <a:t>settings, Select </a:t>
            </a:r>
            <a:r>
              <a:rPr lang="en-US" sz="1600" b="1" dirty="0"/>
              <a:t>D7 for pin</a:t>
            </a:r>
          </a:p>
        </p:txBody>
      </p:sp>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728"/>
          <a:stretch/>
        </p:blipFill>
        <p:spPr bwMode="auto">
          <a:xfrm>
            <a:off x="3352800" y="1924792"/>
            <a:ext cx="2820112" cy="487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5166"/>
          <a:stretch/>
        </p:blipFill>
        <p:spPr bwMode="auto">
          <a:xfrm>
            <a:off x="3657600" y="4495800"/>
            <a:ext cx="323218" cy="260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71684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NodeMCU</a:t>
            </a:r>
            <a:r>
              <a:rPr lang="en-US" b="1" dirty="0"/>
              <a:t> with </a:t>
            </a:r>
            <a:r>
              <a:rPr lang="en-US" b="1" dirty="0" err="1"/>
              <a:t>Blynk</a:t>
            </a:r>
            <a:r>
              <a:rPr lang="en-US" b="1" dirty="0"/>
              <a:t/>
            </a:r>
            <a:br>
              <a:rPr lang="en-US" b="1" dirty="0"/>
            </a:br>
            <a:r>
              <a:rPr lang="en-US" b="1" dirty="0" smtClean="0"/>
              <a:t>IR SENSOR</a:t>
            </a:r>
            <a:endParaRPr lang="en-US" b="1" dirty="0"/>
          </a:p>
        </p:txBody>
      </p:sp>
      <p:sp>
        <p:nvSpPr>
          <p:cNvPr id="3" name="Content Placeholder 2"/>
          <p:cNvSpPr>
            <a:spLocks noGrp="1"/>
          </p:cNvSpPr>
          <p:nvPr>
            <p:ph idx="1"/>
          </p:nvPr>
        </p:nvSpPr>
        <p:spPr>
          <a:xfrm>
            <a:off x="10886" y="1600200"/>
            <a:ext cx="9133114" cy="5257800"/>
          </a:xfrm>
        </p:spPr>
        <p:txBody>
          <a:bodyPr>
            <a:normAutofit/>
          </a:bodyPr>
          <a:lstStyle/>
          <a:p>
            <a:r>
              <a:rPr lang="en-US" sz="1400" b="1" dirty="0" smtClean="0"/>
              <a:t>Upload the following code into the </a:t>
            </a:r>
            <a:r>
              <a:rPr lang="en-US" sz="1400" b="1" dirty="0" err="1" smtClean="0"/>
              <a:t>NodeMCU</a:t>
            </a:r>
            <a:r>
              <a:rPr lang="en-US" sz="1400" b="1" dirty="0" smtClean="0"/>
              <a:t> using </a:t>
            </a:r>
            <a:r>
              <a:rPr lang="en-US" sz="1400" b="1" dirty="0" err="1" smtClean="0"/>
              <a:t>Arduino</a:t>
            </a:r>
            <a:r>
              <a:rPr lang="en-US" sz="1400" b="1" dirty="0" smtClean="0"/>
              <a:t> IDE:</a:t>
            </a:r>
            <a:endParaRPr lang="en-US" sz="1400" dirty="0" smtClean="0"/>
          </a:p>
          <a:p>
            <a:pPr marL="114300" indent="0">
              <a:buNone/>
            </a:pPr>
            <a:endParaRPr lang="en-US"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888844"/>
            <a:ext cx="3305637" cy="4963218"/>
          </a:xfrm>
          <a:prstGeom prst="rect">
            <a:avLst/>
          </a:prstGeom>
        </p:spPr>
      </p:pic>
    </p:spTree>
    <p:extLst>
      <p:ext uri="{BB962C8B-B14F-4D97-AF65-F5344CB8AC3E}">
        <p14:creationId xmlns:p14="http://schemas.microsoft.com/office/powerpoint/2010/main" val="3089849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endParaRPr lang="en-US" dirty="0"/>
          </a:p>
        </p:txBody>
      </p:sp>
      <p:sp>
        <p:nvSpPr>
          <p:cNvPr id="3" name="Content Placeholder 2"/>
          <p:cNvSpPr>
            <a:spLocks noGrp="1"/>
          </p:cNvSpPr>
          <p:nvPr>
            <p:ph idx="1"/>
          </p:nvPr>
        </p:nvSpPr>
        <p:spPr>
          <a:xfrm>
            <a:off x="76200" y="1600200"/>
            <a:ext cx="8991600" cy="5181600"/>
          </a:xfrm>
        </p:spPr>
        <p:txBody>
          <a:bodyPr/>
          <a:lstStyle/>
          <a:p>
            <a:r>
              <a:rPr lang="en-US" sz="1200" b="1" dirty="0"/>
              <a:t>Then click on Create New Account Option and enter your email id and password, then click on Signup. </a:t>
            </a:r>
          </a:p>
          <a:p>
            <a:endParaRPr lang="en-US" dirty="0"/>
          </a:p>
        </p:txBody>
      </p:sp>
      <p:pic>
        <p:nvPicPr>
          <p:cNvPr id="5" name="Picture 4" descr="http://mindstorm.matz.group/CourseImage/25%2003%2019%20-%2012%2036%2013.png"/>
          <p:cNvPicPr>
            <a:picLocks noChangeAspect="1"/>
          </p:cNvPicPr>
          <p:nvPr/>
        </p:nvPicPr>
        <p:blipFill rotWithShape="1">
          <a:blip r:embed="rId2">
            <a:extLst>
              <a:ext uri="{28A0092B-C50C-407E-A947-70E740481C1C}">
                <a14:useLocalDpi xmlns:a14="http://schemas.microsoft.com/office/drawing/2010/main" val="0"/>
              </a:ext>
            </a:extLst>
          </a:blip>
          <a:srcRect t="3087" b="5824"/>
          <a:stretch/>
        </p:blipFill>
        <p:spPr bwMode="auto">
          <a:xfrm>
            <a:off x="2971800" y="1850571"/>
            <a:ext cx="3048000" cy="4933239"/>
          </a:xfrm>
          <a:prstGeom prst="rect">
            <a:avLst/>
          </a:prstGeom>
          <a:noFill/>
          <a:ln>
            <a:noFill/>
          </a:ln>
        </p:spPr>
      </p:pic>
    </p:spTree>
    <p:extLst>
      <p:ext uri="{BB962C8B-B14F-4D97-AF65-F5344CB8AC3E}">
        <p14:creationId xmlns:p14="http://schemas.microsoft.com/office/powerpoint/2010/main" val="30649112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NodeMCU</a:t>
            </a:r>
            <a:r>
              <a:rPr lang="en-US" b="1" dirty="0"/>
              <a:t> with </a:t>
            </a:r>
            <a:r>
              <a:rPr lang="en-US" b="1" dirty="0" err="1"/>
              <a:t>Blynk</a:t>
            </a:r>
            <a:r>
              <a:rPr lang="en-US" b="1" dirty="0"/>
              <a:t/>
            </a:r>
            <a:br>
              <a:rPr lang="en-US" b="1" dirty="0"/>
            </a:br>
            <a:r>
              <a:rPr lang="en-US" b="1" dirty="0" err="1" smtClean="0"/>
              <a:t>Ir</a:t>
            </a:r>
            <a:r>
              <a:rPr lang="en-US" b="1" dirty="0" smtClean="0"/>
              <a:t> sensor</a:t>
            </a:r>
            <a:endParaRPr lang="en-US" b="1" dirty="0"/>
          </a:p>
        </p:txBody>
      </p:sp>
      <p:sp>
        <p:nvSpPr>
          <p:cNvPr id="3" name="Content Placeholder 2"/>
          <p:cNvSpPr>
            <a:spLocks noGrp="1"/>
          </p:cNvSpPr>
          <p:nvPr>
            <p:ph idx="1"/>
          </p:nvPr>
        </p:nvSpPr>
        <p:spPr>
          <a:xfrm>
            <a:off x="10886" y="1600200"/>
            <a:ext cx="9133114" cy="5257800"/>
          </a:xfrm>
        </p:spPr>
        <p:txBody>
          <a:bodyPr>
            <a:normAutofit/>
          </a:bodyPr>
          <a:lstStyle/>
          <a:p>
            <a:r>
              <a:rPr lang="en-US" sz="2000" b="1" dirty="0"/>
              <a:t>Code Explanation:</a:t>
            </a:r>
          </a:p>
          <a:p>
            <a:pPr lvl="1"/>
            <a:r>
              <a:rPr lang="en-US" sz="1300" b="1" dirty="0" smtClean="0"/>
              <a:t>Firstly </a:t>
            </a:r>
            <a:r>
              <a:rPr lang="en-US" sz="1300" b="1" dirty="0"/>
              <a:t>the BLYNK_PRINT Serial </a:t>
            </a:r>
            <a:r>
              <a:rPr lang="en-US" sz="1300" b="1" dirty="0" err="1"/>
              <a:t>wiill</a:t>
            </a:r>
            <a:r>
              <a:rPr lang="en-US" sz="1300" b="1" dirty="0"/>
              <a:t> define which serial port will be used for the </a:t>
            </a:r>
            <a:r>
              <a:rPr lang="en-US" sz="1300" b="1" dirty="0" err="1"/>
              <a:t>Blynk</a:t>
            </a:r>
            <a:r>
              <a:rPr lang="en-US" sz="1300" b="1" dirty="0"/>
              <a:t> Debug later in the background. Then the header file &lt;ESP8266Wifi&gt; will utilize all the functions needed for operating the </a:t>
            </a:r>
            <a:r>
              <a:rPr lang="en-US" sz="1300" b="1" dirty="0" err="1"/>
              <a:t>NodeMCU</a:t>
            </a:r>
            <a:r>
              <a:rPr lang="en-US" sz="1300" b="1" dirty="0"/>
              <a:t> over the internet. Then the header &lt;BlynkSimpleEsp8266&gt; is added for the working of </a:t>
            </a:r>
            <a:r>
              <a:rPr lang="en-US" sz="1300" b="1" dirty="0" err="1"/>
              <a:t>Blynk</a:t>
            </a:r>
            <a:r>
              <a:rPr lang="en-US" sz="1300" b="1" dirty="0"/>
              <a:t> app with the </a:t>
            </a:r>
            <a:r>
              <a:rPr lang="en-US" sz="1300" b="1" dirty="0" err="1"/>
              <a:t>NodeMCU</a:t>
            </a:r>
            <a:r>
              <a:rPr lang="en-US" sz="1300" b="1" dirty="0"/>
              <a:t>(Esp8266) over </a:t>
            </a:r>
            <a:r>
              <a:rPr lang="en-US" sz="1300" b="1" dirty="0" err="1"/>
              <a:t>Wifi</a:t>
            </a:r>
            <a:r>
              <a:rPr lang="en-US" sz="1300" b="1" dirty="0"/>
              <a:t>.</a:t>
            </a:r>
          </a:p>
          <a:p>
            <a:pPr lvl="1"/>
            <a:r>
              <a:rPr lang="en-US" sz="1300" b="1" dirty="0"/>
              <a:t>Then, the authentication token is inserted in the code, it is required to ensure security </a:t>
            </a:r>
            <a:r>
              <a:rPr lang="en-US" sz="1300" b="1" dirty="0" smtClean="0"/>
              <a:t>Afterwards </a:t>
            </a:r>
            <a:r>
              <a:rPr lang="en-US" sz="1300" b="1" dirty="0"/>
              <a:t>your network credentials (</a:t>
            </a:r>
            <a:r>
              <a:rPr lang="en-US" sz="1300" b="1" dirty="0" err="1"/>
              <a:t>ssid</a:t>
            </a:r>
            <a:r>
              <a:rPr lang="en-US" sz="1300" b="1" dirty="0"/>
              <a:t> and password) are needed to establish link between the hardware and the </a:t>
            </a:r>
            <a:r>
              <a:rPr lang="en-US" sz="1300" b="1" dirty="0" err="1"/>
              <a:t>Blynk</a:t>
            </a:r>
            <a:r>
              <a:rPr lang="en-US" sz="1300" b="1" dirty="0"/>
              <a:t> app over your </a:t>
            </a:r>
            <a:r>
              <a:rPr lang="en-US" sz="1300" b="1" dirty="0" smtClean="0"/>
              <a:t>network. Using </a:t>
            </a:r>
            <a:r>
              <a:rPr lang="en-US" sz="1300" b="1" dirty="0"/>
              <a:t>the &lt;#define IR D7&gt; statement, the pin D7 of the </a:t>
            </a:r>
            <a:r>
              <a:rPr lang="en-US" sz="1300" b="1" dirty="0" err="1"/>
              <a:t>NodeMCU</a:t>
            </a:r>
            <a:r>
              <a:rPr lang="en-US" sz="1300" b="1" dirty="0"/>
              <a:t> was defined as the IR pin where the output pin of the IR module would be </a:t>
            </a:r>
            <a:r>
              <a:rPr lang="en-US" sz="1300" b="1" dirty="0" smtClean="0"/>
              <a:t>connected. </a:t>
            </a:r>
            <a:endParaRPr lang="en-US" sz="1300" b="1" dirty="0"/>
          </a:p>
          <a:p>
            <a:pPr lvl="1"/>
            <a:r>
              <a:rPr lang="en-US" sz="1300" b="1" dirty="0"/>
              <a:t>After that variable "</a:t>
            </a:r>
            <a:r>
              <a:rPr lang="en-US" sz="1300" b="1" dirty="0" err="1"/>
              <a:t>ir</a:t>
            </a:r>
            <a:r>
              <a:rPr lang="en-US" sz="1300" b="1" dirty="0"/>
              <a:t>" is defined with the "</a:t>
            </a:r>
            <a:r>
              <a:rPr lang="en-US" sz="1300" b="1" dirty="0" err="1"/>
              <a:t>bool</a:t>
            </a:r>
            <a:r>
              <a:rPr lang="en-US" sz="1300" b="1" dirty="0"/>
              <a:t>" data type (since it will be used later in the code for reading the output of the IR module which can be either HIGH "1" or LOW "0"). </a:t>
            </a:r>
          </a:p>
          <a:p>
            <a:pPr lvl="1"/>
            <a:r>
              <a:rPr lang="en-US" sz="1300" b="1" dirty="0"/>
              <a:t>Then in the &lt;void setup()&gt; function, the serial communication between the PC and </a:t>
            </a:r>
            <a:r>
              <a:rPr lang="en-US" sz="1300" b="1" dirty="0" err="1"/>
              <a:t>NodeMCU</a:t>
            </a:r>
            <a:r>
              <a:rPr lang="en-US" sz="1300" b="1" dirty="0"/>
              <a:t> is initiated with a baud rate of 9600 bit per second using &lt;</a:t>
            </a:r>
            <a:r>
              <a:rPr lang="en-US" sz="1300" b="1" dirty="0" err="1"/>
              <a:t>Serial.begin</a:t>
            </a:r>
            <a:r>
              <a:rPr lang="en-US" sz="1300" b="1" dirty="0"/>
              <a:t>(9600)&gt;, and the mode for the IR pin is set to INPUT using &lt;</a:t>
            </a:r>
            <a:r>
              <a:rPr lang="en-US" sz="1300" b="1" dirty="0" err="1"/>
              <a:t>pinMode</a:t>
            </a:r>
            <a:r>
              <a:rPr lang="en-US" sz="1300" b="1" dirty="0"/>
              <a:t>&gt; statement because the IR pin would take the output of the IR module as input to the </a:t>
            </a:r>
            <a:r>
              <a:rPr lang="en-US" sz="1300" b="1" dirty="0" err="1"/>
              <a:t>NodeMCU</a:t>
            </a:r>
            <a:r>
              <a:rPr lang="en-US" sz="1300" b="1" dirty="0"/>
              <a:t>.</a:t>
            </a:r>
          </a:p>
          <a:p>
            <a:pPr lvl="1"/>
            <a:r>
              <a:rPr lang="en-US" sz="1300" b="1" dirty="0"/>
              <a:t>Finally in the &lt;void loop()&gt; function, IR pin is digitally read and its value is stored in the "</a:t>
            </a:r>
            <a:r>
              <a:rPr lang="en-US" sz="1300" b="1" dirty="0" err="1"/>
              <a:t>ir</a:t>
            </a:r>
            <a:r>
              <a:rPr lang="en-US" sz="1300" b="1" dirty="0"/>
              <a:t>" variable, if its value is equal (==) to 1 [</a:t>
            </a:r>
            <a:r>
              <a:rPr lang="en-US" sz="1300" b="1" dirty="0" err="1"/>
              <a:t>i.e</a:t>
            </a:r>
            <a:r>
              <a:rPr lang="en-US" sz="1300" b="1" dirty="0"/>
              <a:t> an object is in front of the IR module's detection range] then "Object is Present" is printed on the </a:t>
            </a:r>
            <a:r>
              <a:rPr lang="en-US" sz="1300" b="1" dirty="0" err="1"/>
              <a:t>Arduino</a:t>
            </a:r>
            <a:r>
              <a:rPr lang="en-US" sz="1300" b="1" dirty="0"/>
              <a:t> serial monitor, if it is 0, then "Empty" is printed on the </a:t>
            </a:r>
            <a:r>
              <a:rPr lang="en-US" sz="1300" b="1" dirty="0" err="1"/>
              <a:t>Arduino</a:t>
            </a:r>
            <a:r>
              <a:rPr lang="en-US" sz="1300" b="1" dirty="0"/>
              <a:t> Serial monitor. </a:t>
            </a:r>
            <a:r>
              <a:rPr lang="en-US" sz="1300" b="1" dirty="0" smtClean="0"/>
              <a:t>The </a:t>
            </a:r>
            <a:r>
              <a:rPr lang="en-US" sz="1300" b="1" dirty="0"/>
              <a:t>&lt;</a:t>
            </a:r>
            <a:r>
              <a:rPr lang="en-US" sz="1300" b="1" dirty="0" err="1"/>
              <a:t>Blynk.run</a:t>
            </a:r>
            <a:r>
              <a:rPr lang="en-US" sz="1300" b="1" dirty="0"/>
              <a:t>()&gt; function ensures continuous communication between the </a:t>
            </a:r>
            <a:r>
              <a:rPr lang="en-US" sz="1300" b="1" dirty="0" err="1"/>
              <a:t>Blynk</a:t>
            </a:r>
            <a:r>
              <a:rPr lang="en-US" sz="1300" b="1" dirty="0"/>
              <a:t> app and the </a:t>
            </a:r>
            <a:r>
              <a:rPr lang="en-US" sz="1300" b="1" dirty="0" err="1"/>
              <a:t>NodeMCU.Finally</a:t>
            </a:r>
            <a:r>
              <a:rPr lang="en-US" sz="1300" b="1" dirty="0"/>
              <a:t> </a:t>
            </a:r>
            <a:r>
              <a:rPr lang="en-US" sz="1300" b="1" dirty="0"/>
              <a:t>In the void loop() function,  the </a:t>
            </a:r>
            <a:r>
              <a:rPr lang="en-US" sz="1300" b="1" dirty="0" err="1"/>
              <a:t>Blynk.run</a:t>
            </a:r>
            <a:r>
              <a:rPr lang="en-US" sz="1300" b="1" dirty="0"/>
              <a:t> will start the value sending process to the </a:t>
            </a:r>
            <a:r>
              <a:rPr lang="en-US" sz="1300" b="1" dirty="0" err="1"/>
              <a:t>Blynk</a:t>
            </a:r>
            <a:r>
              <a:rPr lang="en-US" sz="1300" b="1" dirty="0"/>
              <a:t> app and the timer will give the set timer interval in between.</a:t>
            </a:r>
          </a:p>
          <a:p>
            <a:pPr marL="114300" indent="0">
              <a:buNone/>
            </a:pPr>
            <a:endParaRPr lang="en-US" sz="1800" b="1" dirty="0"/>
          </a:p>
        </p:txBody>
      </p:sp>
    </p:spTree>
    <p:extLst>
      <p:ext uri="{BB962C8B-B14F-4D97-AF65-F5344CB8AC3E}">
        <p14:creationId xmlns:p14="http://schemas.microsoft.com/office/powerpoint/2010/main" val="33497884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NodeMCU</a:t>
            </a:r>
            <a:r>
              <a:rPr lang="en-US" b="1" dirty="0"/>
              <a:t> with </a:t>
            </a:r>
            <a:r>
              <a:rPr lang="en-US" b="1" dirty="0" err="1"/>
              <a:t>Blynk</a:t>
            </a:r>
            <a:r>
              <a:rPr lang="en-US" b="1" dirty="0"/>
              <a:t/>
            </a:r>
            <a:br>
              <a:rPr lang="en-US" b="1" dirty="0"/>
            </a:br>
            <a:r>
              <a:rPr lang="en-US" b="1" dirty="0" err="1" smtClean="0"/>
              <a:t>ir</a:t>
            </a:r>
            <a:r>
              <a:rPr lang="en-US" b="1" dirty="0" smtClean="0"/>
              <a:t> sensor</a:t>
            </a:r>
            <a:endParaRPr lang="en-US" b="1" dirty="0"/>
          </a:p>
        </p:txBody>
      </p:sp>
      <p:sp>
        <p:nvSpPr>
          <p:cNvPr id="3" name="Content Placeholder 2"/>
          <p:cNvSpPr>
            <a:spLocks noGrp="1"/>
          </p:cNvSpPr>
          <p:nvPr>
            <p:ph idx="1"/>
          </p:nvPr>
        </p:nvSpPr>
        <p:spPr>
          <a:xfrm>
            <a:off x="10886" y="1600200"/>
            <a:ext cx="9133114" cy="5257800"/>
          </a:xfrm>
        </p:spPr>
        <p:txBody>
          <a:bodyPr>
            <a:normAutofit/>
          </a:bodyPr>
          <a:lstStyle/>
          <a:p>
            <a:r>
              <a:rPr lang="en-US" sz="1800" b="1" dirty="0" smtClean="0"/>
              <a:t>Result: </a:t>
            </a:r>
            <a:r>
              <a:rPr lang="en-US" sz="1400" b="1" dirty="0" smtClean="0"/>
              <a:t>After </a:t>
            </a:r>
            <a:r>
              <a:rPr lang="en-US" sz="1400" b="1" dirty="0"/>
              <a:t>the connections are made according to the given </a:t>
            </a:r>
            <a:r>
              <a:rPr lang="en-US" sz="1400" b="1" dirty="0" err="1" smtClean="0"/>
              <a:t>figure,the</a:t>
            </a:r>
            <a:r>
              <a:rPr lang="en-US" sz="1400" b="1" dirty="0" smtClean="0"/>
              <a:t> </a:t>
            </a:r>
            <a:r>
              <a:rPr lang="en-US" sz="1400" b="1" dirty="0" err="1" smtClean="0"/>
              <a:t>Blynk</a:t>
            </a:r>
            <a:r>
              <a:rPr lang="en-US" sz="1400" b="1" dirty="0" smtClean="0"/>
              <a:t> </a:t>
            </a:r>
            <a:r>
              <a:rPr lang="en-US" sz="1400" b="1" dirty="0"/>
              <a:t>app is setup and the code is uploaded into the </a:t>
            </a:r>
            <a:r>
              <a:rPr lang="en-US" sz="1400" b="1" dirty="0" err="1"/>
              <a:t>NodeMCU</a:t>
            </a:r>
            <a:r>
              <a:rPr lang="en-US" sz="1400" b="1" dirty="0"/>
              <a:t>, then go </a:t>
            </a:r>
            <a:r>
              <a:rPr lang="en-US" sz="1400" b="1" dirty="0" err="1"/>
              <a:t>tho</a:t>
            </a:r>
            <a:r>
              <a:rPr lang="en-US" sz="1400" b="1" dirty="0"/>
              <a:t> the </a:t>
            </a:r>
            <a:r>
              <a:rPr lang="en-US" sz="1400" b="1" dirty="0" err="1"/>
              <a:t>Blynk</a:t>
            </a:r>
            <a:r>
              <a:rPr lang="en-US" sz="1400" b="1" dirty="0"/>
              <a:t> app and press the play button. </a:t>
            </a:r>
            <a:r>
              <a:rPr lang="en-US" sz="1400" b="1" dirty="0" smtClean="0"/>
              <a:t>See </a:t>
            </a:r>
            <a:r>
              <a:rPr lang="en-US" sz="1400" b="1" dirty="0"/>
              <a:t>how IR Sensor detects objects in front of </a:t>
            </a:r>
            <a:r>
              <a:rPr lang="en-US" sz="1400" b="1" dirty="0" smtClean="0"/>
              <a:t>it, state </a:t>
            </a:r>
            <a:r>
              <a:rPr lang="en-US" sz="1400" b="1" dirty="0"/>
              <a:t>of IR sensor can also be seen remotely through </a:t>
            </a:r>
            <a:r>
              <a:rPr lang="en-US" sz="1400" b="1" dirty="0" err="1"/>
              <a:t>blynk</a:t>
            </a:r>
            <a:r>
              <a:rPr lang="en-US" sz="1400" b="1" dirty="0"/>
              <a:t> app.</a:t>
            </a:r>
            <a:endParaRPr lang="en-US" sz="1400" b="1" dirty="0"/>
          </a:p>
          <a:p>
            <a:pPr marL="114300" indent="0">
              <a:buNone/>
            </a:pPr>
            <a:endParaRPr lang="en-US" sz="1800" b="1" dirty="0"/>
          </a:p>
        </p:txBody>
      </p:sp>
    </p:spTree>
    <p:extLst>
      <p:ext uri="{BB962C8B-B14F-4D97-AF65-F5344CB8AC3E}">
        <p14:creationId xmlns:p14="http://schemas.microsoft.com/office/powerpoint/2010/main" val="34129331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58200" cy="1143000"/>
          </a:xfrm>
        </p:spPr>
        <p:txBody>
          <a:bodyPr>
            <a:normAutofit fontScale="90000"/>
          </a:bodyPr>
          <a:lstStyle/>
          <a:p>
            <a:r>
              <a:rPr lang="en-US" b="1" dirty="0" err="1"/>
              <a:t>NodeMCU</a:t>
            </a:r>
            <a:r>
              <a:rPr lang="en-US" b="1" dirty="0"/>
              <a:t> with </a:t>
            </a:r>
            <a:r>
              <a:rPr lang="en-US" b="1" dirty="0" err="1" smtClean="0"/>
              <a:t>Blynk</a:t>
            </a:r>
            <a:r>
              <a:rPr lang="en-US" b="1" dirty="0"/>
              <a:t/>
            </a:r>
            <a:br>
              <a:rPr lang="en-US" b="1" dirty="0"/>
            </a:br>
            <a:r>
              <a:rPr lang="en-US" b="1" dirty="0" err="1" smtClean="0"/>
              <a:t>ULTRAsonic</a:t>
            </a:r>
            <a:r>
              <a:rPr lang="en-US" b="1" dirty="0" smtClean="0"/>
              <a:t> sensor</a:t>
            </a:r>
            <a:endParaRPr lang="en-US" b="1" dirty="0"/>
          </a:p>
        </p:txBody>
      </p:sp>
      <p:sp>
        <p:nvSpPr>
          <p:cNvPr id="4" name="Content Placeholder 3"/>
          <p:cNvSpPr>
            <a:spLocks noGrp="1"/>
          </p:cNvSpPr>
          <p:nvPr>
            <p:ph idx="1"/>
          </p:nvPr>
        </p:nvSpPr>
        <p:spPr/>
        <p:txBody>
          <a:bodyPr/>
          <a:lstStyle/>
          <a:p>
            <a:endParaRPr 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76" y="1752600"/>
            <a:ext cx="819066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42027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58200" cy="1143000"/>
          </a:xfrm>
        </p:spPr>
        <p:txBody>
          <a:bodyPr>
            <a:normAutofit fontScale="90000"/>
          </a:bodyPr>
          <a:lstStyle/>
          <a:p>
            <a:r>
              <a:rPr lang="en-US" b="1" dirty="0" err="1"/>
              <a:t>NodeMCU</a:t>
            </a:r>
            <a:r>
              <a:rPr lang="en-US" b="1" dirty="0"/>
              <a:t> with </a:t>
            </a:r>
            <a:r>
              <a:rPr lang="en-US" b="1" dirty="0" err="1" smtClean="0"/>
              <a:t>Blynk</a:t>
            </a:r>
            <a:r>
              <a:rPr lang="en-US" b="1" dirty="0"/>
              <a:t/>
            </a:r>
            <a:br>
              <a:rPr lang="en-US" b="1" dirty="0"/>
            </a:br>
            <a:r>
              <a:rPr lang="en-US" b="1" dirty="0" smtClean="0"/>
              <a:t>ULTRASONIC</a:t>
            </a:r>
            <a:r>
              <a:rPr lang="en-US" b="1" dirty="0" smtClean="0"/>
              <a:t> </a:t>
            </a:r>
            <a:r>
              <a:rPr lang="en-US" b="1" dirty="0" smtClean="0"/>
              <a:t>sensor</a:t>
            </a:r>
            <a:endParaRPr lang="en-US" b="1" dirty="0"/>
          </a:p>
        </p:txBody>
      </p:sp>
      <p:sp>
        <p:nvSpPr>
          <p:cNvPr id="3" name="Content Placeholder 2"/>
          <p:cNvSpPr>
            <a:spLocks noGrp="1"/>
          </p:cNvSpPr>
          <p:nvPr>
            <p:ph idx="1"/>
          </p:nvPr>
        </p:nvSpPr>
        <p:spPr>
          <a:xfrm>
            <a:off x="76200" y="1600200"/>
            <a:ext cx="8991600" cy="5181600"/>
          </a:xfrm>
        </p:spPr>
        <p:txBody>
          <a:bodyPr>
            <a:normAutofit lnSpcReduction="10000"/>
          </a:bodyPr>
          <a:lstStyle/>
          <a:p>
            <a:pPr lvl="0">
              <a:buClr>
                <a:srgbClr val="93A299"/>
              </a:buClr>
            </a:pPr>
            <a:r>
              <a:rPr lang="en-US" b="1" dirty="0">
                <a:solidFill>
                  <a:srgbClr val="564B3C"/>
                </a:solidFill>
              </a:rPr>
              <a:t>Components Needed:</a:t>
            </a:r>
          </a:p>
          <a:p>
            <a:pPr lvl="1">
              <a:buClr>
                <a:srgbClr val="CF543F"/>
              </a:buClr>
            </a:pPr>
            <a:r>
              <a:rPr lang="en-US" b="1" dirty="0" err="1" smtClean="0">
                <a:solidFill>
                  <a:srgbClr val="564B3C"/>
                </a:solidFill>
              </a:rPr>
              <a:t>NodeMCU</a:t>
            </a:r>
            <a:endParaRPr lang="en-US" b="1" dirty="0" smtClean="0">
              <a:solidFill>
                <a:srgbClr val="564B3C"/>
              </a:solidFill>
            </a:endParaRPr>
          </a:p>
          <a:p>
            <a:pPr lvl="1">
              <a:buClr>
                <a:srgbClr val="CF543F"/>
              </a:buClr>
            </a:pPr>
            <a:r>
              <a:rPr lang="en-US" b="1" dirty="0" smtClean="0">
                <a:solidFill>
                  <a:srgbClr val="564B3C"/>
                </a:solidFill>
              </a:rPr>
              <a:t>Smartphone with </a:t>
            </a:r>
            <a:r>
              <a:rPr lang="en-US" b="1" dirty="0" err="1" smtClean="0">
                <a:solidFill>
                  <a:srgbClr val="564B3C"/>
                </a:solidFill>
              </a:rPr>
              <a:t>Blynk</a:t>
            </a:r>
            <a:r>
              <a:rPr lang="en-US" b="1" dirty="0" smtClean="0">
                <a:solidFill>
                  <a:srgbClr val="564B3C"/>
                </a:solidFill>
              </a:rPr>
              <a:t> app installed</a:t>
            </a:r>
            <a:endParaRPr lang="en-US" b="1" dirty="0">
              <a:solidFill>
                <a:srgbClr val="564B3C"/>
              </a:solidFill>
            </a:endParaRPr>
          </a:p>
          <a:p>
            <a:pPr lvl="1">
              <a:buClr>
                <a:srgbClr val="CF543F"/>
              </a:buClr>
            </a:pPr>
            <a:r>
              <a:rPr lang="en-US" b="1" dirty="0" smtClean="0">
                <a:solidFill>
                  <a:srgbClr val="564B3C"/>
                </a:solidFill>
              </a:rPr>
              <a:t>Ultrasonic</a:t>
            </a:r>
            <a:r>
              <a:rPr lang="en-US" b="1" dirty="0" smtClean="0">
                <a:solidFill>
                  <a:srgbClr val="564B3C"/>
                </a:solidFill>
              </a:rPr>
              <a:t> </a:t>
            </a:r>
            <a:r>
              <a:rPr lang="en-US" b="1" dirty="0">
                <a:solidFill>
                  <a:srgbClr val="564B3C"/>
                </a:solidFill>
              </a:rPr>
              <a:t>Sensor</a:t>
            </a:r>
          </a:p>
          <a:p>
            <a:pPr lvl="1">
              <a:buClr>
                <a:srgbClr val="CF543F"/>
              </a:buClr>
            </a:pPr>
            <a:r>
              <a:rPr lang="en-US" b="1" dirty="0" err="1">
                <a:solidFill>
                  <a:srgbClr val="564B3C"/>
                </a:solidFill>
              </a:rPr>
              <a:t>MicroUSB</a:t>
            </a:r>
            <a:r>
              <a:rPr lang="en-US" b="1" dirty="0">
                <a:solidFill>
                  <a:srgbClr val="564B3C"/>
                </a:solidFill>
              </a:rPr>
              <a:t> Cable</a:t>
            </a:r>
          </a:p>
          <a:p>
            <a:pPr lvl="1">
              <a:buClr>
                <a:srgbClr val="CF543F"/>
              </a:buClr>
            </a:pPr>
            <a:r>
              <a:rPr lang="en-US" b="1" dirty="0">
                <a:solidFill>
                  <a:srgbClr val="564B3C"/>
                </a:solidFill>
              </a:rPr>
              <a:t>Breadboard/Jumper Wires </a:t>
            </a:r>
          </a:p>
          <a:p>
            <a:r>
              <a:rPr lang="en-US" b="1" dirty="0"/>
              <a:t>Connections:</a:t>
            </a:r>
          </a:p>
          <a:p>
            <a:pPr lvl="1"/>
            <a:r>
              <a:rPr lang="en-US" b="1" dirty="0"/>
              <a:t>VCC Pin of IR Module is connected to </a:t>
            </a:r>
            <a:r>
              <a:rPr lang="en-US" b="1" dirty="0" smtClean="0"/>
              <a:t>any 3V </a:t>
            </a:r>
            <a:r>
              <a:rPr lang="en-US" b="1" dirty="0"/>
              <a:t>pin of the </a:t>
            </a:r>
            <a:r>
              <a:rPr lang="en-US" b="1" dirty="0" err="1"/>
              <a:t>NodeMCU</a:t>
            </a:r>
            <a:r>
              <a:rPr lang="en-US" b="1" dirty="0"/>
              <a:t>.</a:t>
            </a:r>
          </a:p>
          <a:p>
            <a:pPr lvl="1"/>
            <a:r>
              <a:rPr lang="en-US" b="1" dirty="0"/>
              <a:t>GND Pin of IR Module is connected to any GND pin of the </a:t>
            </a:r>
            <a:r>
              <a:rPr lang="en-US" b="1" dirty="0" err="1"/>
              <a:t>NodeMCU</a:t>
            </a:r>
            <a:r>
              <a:rPr lang="en-US" b="1" dirty="0"/>
              <a:t>.</a:t>
            </a:r>
          </a:p>
          <a:p>
            <a:pPr lvl="1"/>
            <a:r>
              <a:rPr lang="en-US" b="1" dirty="0"/>
              <a:t>OUTPUT Pin of IR Module is connected to D7 pin of the </a:t>
            </a:r>
            <a:r>
              <a:rPr lang="en-US" b="1" dirty="0" err="1"/>
              <a:t>NodeMCU</a:t>
            </a:r>
            <a:r>
              <a:rPr lang="en-US" b="1" dirty="0"/>
              <a:t>. </a:t>
            </a:r>
          </a:p>
          <a:p>
            <a:pPr marL="114300" indent="0" algn="ctr">
              <a:buNone/>
            </a:pPr>
            <a:endParaRPr lang="en-US" sz="1600" b="1" dirty="0">
              <a:solidFill>
                <a:srgbClr val="564B3C"/>
              </a:solidFill>
            </a:endParaRPr>
          </a:p>
          <a:p>
            <a:pPr marL="114300" indent="0" algn="ctr">
              <a:buNone/>
            </a:pPr>
            <a:endParaRPr lang="en-US" sz="1600" b="1" dirty="0">
              <a:solidFill>
                <a:srgbClr val="564B3C"/>
              </a:solidFill>
            </a:endParaRPr>
          </a:p>
          <a:p>
            <a:pPr marL="114300" indent="0" algn="ctr">
              <a:buNone/>
            </a:pPr>
            <a:endParaRPr lang="en-US" sz="1600" b="1" dirty="0">
              <a:solidFill>
                <a:srgbClr val="564B3C"/>
              </a:solidFill>
            </a:endParaRPr>
          </a:p>
          <a:p>
            <a:pPr marL="114300" indent="0" algn="ctr">
              <a:buNone/>
            </a:pPr>
            <a:r>
              <a:rPr lang="en-US" sz="1600" b="1" dirty="0">
                <a:solidFill>
                  <a:srgbClr val="564B3C"/>
                </a:solidFill>
              </a:rPr>
              <a:t>(It is recommended to do the connections after code uploading)</a:t>
            </a:r>
            <a:endParaRPr lang="en-US" b="1" dirty="0"/>
          </a:p>
          <a:p>
            <a:endParaRPr lang="en-US" dirty="0"/>
          </a:p>
        </p:txBody>
      </p:sp>
    </p:spTree>
    <p:extLst>
      <p:ext uri="{BB962C8B-B14F-4D97-AF65-F5344CB8AC3E}">
        <p14:creationId xmlns:p14="http://schemas.microsoft.com/office/powerpoint/2010/main" val="1944173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200" b="1" dirty="0"/>
              <a:t>After </a:t>
            </a:r>
            <a:r>
              <a:rPr lang="en-US" sz="1200" b="1" dirty="0" err="1"/>
              <a:t>SIgning</a:t>
            </a:r>
            <a:r>
              <a:rPr lang="en-US" sz="1200" b="1" dirty="0"/>
              <a:t> up, click on New Project.</a:t>
            </a:r>
            <a:endParaRPr lang="en-US" b="1" dirty="0"/>
          </a:p>
        </p:txBody>
      </p:sp>
      <p:pic>
        <p:nvPicPr>
          <p:cNvPr id="6" name="Picture 5" descr="http://mindstorm.matz.group/CourseImage/25%2003%2019%20-%2012%2037%2004.png"/>
          <p:cNvPicPr>
            <a:picLocks noChangeAspect="1"/>
          </p:cNvPicPr>
          <p:nvPr/>
        </p:nvPicPr>
        <p:blipFill rotWithShape="1">
          <a:blip r:embed="rId2">
            <a:extLst>
              <a:ext uri="{28A0092B-C50C-407E-A947-70E740481C1C}">
                <a14:useLocalDpi xmlns:a14="http://schemas.microsoft.com/office/drawing/2010/main" val="0"/>
              </a:ext>
            </a:extLst>
          </a:blip>
          <a:srcRect t="3153" b="5596"/>
          <a:stretch/>
        </p:blipFill>
        <p:spPr bwMode="auto">
          <a:xfrm>
            <a:off x="2971800" y="1828800"/>
            <a:ext cx="3101788" cy="5029200"/>
          </a:xfrm>
          <a:prstGeom prst="rect">
            <a:avLst/>
          </a:prstGeom>
          <a:noFill/>
          <a:ln>
            <a:noFill/>
          </a:ln>
        </p:spPr>
      </p:pic>
    </p:spTree>
    <p:extLst>
      <p:ext uri="{BB962C8B-B14F-4D97-AF65-F5344CB8AC3E}">
        <p14:creationId xmlns:p14="http://schemas.microsoft.com/office/powerpoint/2010/main" val="1452628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200" b="1" dirty="0"/>
              <a:t>Give your project a name.</a:t>
            </a:r>
            <a:endParaRPr lang="en-US" b="1" dirty="0"/>
          </a:p>
        </p:txBody>
      </p:sp>
      <p:pic>
        <p:nvPicPr>
          <p:cNvPr id="5" name="Picture 4" descr="http://mindstorm.matz.group/CourseImage/25%2003%2019%20-%2012%2038%2022.png"/>
          <p:cNvPicPr>
            <a:picLocks noChangeAspect="1"/>
          </p:cNvPicPr>
          <p:nvPr/>
        </p:nvPicPr>
        <p:blipFill rotWithShape="1">
          <a:blip r:embed="rId2">
            <a:extLst>
              <a:ext uri="{28A0092B-C50C-407E-A947-70E740481C1C}">
                <a14:useLocalDpi xmlns:a14="http://schemas.microsoft.com/office/drawing/2010/main" val="0"/>
              </a:ext>
            </a:extLst>
          </a:blip>
          <a:srcRect t="2967" b="6153"/>
          <a:stretch/>
        </p:blipFill>
        <p:spPr bwMode="auto">
          <a:xfrm>
            <a:off x="3048000" y="1676400"/>
            <a:ext cx="3167742" cy="5115261"/>
          </a:xfrm>
          <a:prstGeom prst="rect">
            <a:avLst/>
          </a:prstGeom>
          <a:noFill/>
          <a:ln>
            <a:noFill/>
          </a:ln>
        </p:spPr>
      </p:pic>
    </p:spTree>
    <p:extLst>
      <p:ext uri="{BB962C8B-B14F-4D97-AF65-F5344CB8AC3E}">
        <p14:creationId xmlns:p14="http://schemas.microsoft.com/office/powerpoint/2010/main" val="1920823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200" b="1" dirty="0"/>
              <a:t>Then, under the Choose Device option, click on the Down Arrow, select </a:t>
            </a:r>
            <a:r>
              <a:rPr lang="en-US" sz="1200" b="1" dirty="0" err="1"/>
              <a:t>NodeMCU</a:t>
            </a:r>
            <a:r>
              <a:rPr lang="en-US" sz="1200" b="1" dirty="0"/>
              <a:t> from the list of devices and press OK. After this press Create </a:t>
            </a:r>
            <a:r>
              <a:rPr lang="en-US" sz="1200" b="1" dirty="0" err="1"/>
              <a:t>tocreate</a:t>
            </a:r>
            <a:r>
              <a:rPr lang="en-US" sz="1200" b="1" dirty="0"/>
              <a:t> the Project. </a:t>
            </a:r>
          </a:p>
        </p:txBody>
      </p:sp>
      <p:pic>
        <p:nvPicPr>
          <p:cNvPr id="6" name="Picture 5" descr="http://mindstorm.matz.group/CourseImage/25%2003%2019%20-%2012%2039%2000.png"/>
          <p:cNvPicPr>
            <a:picLocks noChangeAspect="1"/>
          </p:cNvPicPr>
          <p:nvPr/>
        </p:nvPicPr>
        <p:blipFill rotWithShape="1">
          <a:blip r:embed="rId2" cstate="print">
            <a:extLst>
              <a:ext uri="{28A0092B-C50C-407E-A947-70E740481C1C}">
                <a14:useLocalDpi xmlns:a14="http://schemas.microsoft.com/office/drawing/2010/main" val="0"/>
              </a:ext>
            </a:extLst>
          </a:blip>
          <a:srcRect t="2656" b="5702"/>
          <a:stretch/>
        </p:blipFill>
        <p:spPr bwMode="auto">
          <a:xfrm>
            <a:off x="3276600" y="2057400"/>
            <a:ext cx="2901383" cy="4724400"/>
          </a:xfrm>
          <a:prstGeom prst="rect">
            <a:avLst/>
          </a:prstGeom>
          <a:noFill/>
          <a:ln>
            <a:noFill/>
          </a:ln>
        </p:spPr>
      </p:pic>
    </p:spTree>
    <p:extLst>
      <p:ext uri="{BB962C8B-B14F-4D97-AF65-F5344CB8AC3E}">
        <p14:creationId xmlns:p14="http://schemas.microsoft.com/office/powerpoint/2010/main" val="2455932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Up the </a:t>
            </a:r>
            <a:r>
              <a:rPr lang="en-US" b="1" dirty="0" err="1"/>
              <a:t>Blynk</a:t>
            </a:r>
            <a:r>
              <a:rPr lang="en-US" b="1" dirty="0"/>
              <a:t> app</a:t>
            </a:r>
          </a:p>
        </p:txBody>
      </p:sp>
      <p:sp>
        <p:nvSpPr>
          <p:cNvPr id="3" name="Content Placeholder 2"/>
          <p:cNvSpPr>
            <a:spLocks noGrp="1"/>
          </p:cNvSpPr>
          <p:nvPr>
            <p:ph idx="1"/>
          </p:nvPr>
        </p:nvSpPr>
        <p:spPr>
          <a:xfrm>
            <a:off x="76200" y="1600200"/>
            <a:ext cx="8991600" cy="5181600"/>
          </a:xfrm>
        </p:spPr>
        <p:txBody>
          <a:bodyPr/>
          <a:lstStyle/>
          <a:p>
            <a:r>
              <a:rPr lang="en-US" sz="1200" b="1" dirty="0"/>
              <a:t>At this point, an Authentication token will be sent to your email which will be later added in the </a:t>
            </a:r>
            <a:r>
              <a:rPr lang="en-US" sz="1200" b="1" dirty="0" err="1"/>
              <a:t>Arduino</a:t>
            </a:r>
            <a:r>
              <a:rPr lang="en-US" sz="1200" b="1" dirty="0"/>
              <a:t> Code.</a:t>
            </a:r>
          </a:p>
        </p:txBody>
      </p:sp>
      <p:pic>
        <p:nvPicPr>
          <p:cNvPr id="5" name="Picture 4" descr="http://mindstorm.matz.group/CourseImage/25%2003%2019%20-%2012%2039%2046.png"/>
          <p:cNvPicPr>
            <a:picLocks noChangeAspect="1"/>
          </p:cNvPicPr>
          <p:nvPr/>
        </p:nvPicPr>
        <p:blipFill rotWithShape="1">
          <a:blip r:embed="rId2">
            <a:extLst>
              <a:ext uri="{28A0092B-C50C-407E-A947-70E740481C1C}">
                <a14:useLocalDpi xmlns:a14="http://schemas.microsoft.com/office/drawing/2010/main" val="0"/>
              </a:ext>
            </a:extLst>
          </a:blip>
          <a:srcRect t="2996" b="5054"/>
          <a:stretch/>
        </p:blipFill>
        <p:spPr bwMode="auto">
          <a:xfrm>
            <a:off x="3124200" y="1828800"/>
            <a:ext cx="3051460" cy="4985493"/>
          </a:xfrm>
          <a:prstGeom prst="rect">
            <a:avLst/>
          </a:prstGeom>
          <a:noFill/>
          <a:ln>
            <a:noFill/>
          </a:ln>
        </p:spPr>
      </p:pic>
    </p:spTree>
    <p:extLst>
      <p:ext uri="{BB962C8B-B14F-4D97-AF65-F5344CB8AC3E}">
        <p14:creationId xmlns:p14="http://schemas.microsoft.com/office/powerpoint/2010/main" val="12022532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292</TotalTime>
  <Words>2208</Words>
  <Application>Microsoft Office PowerPoint</Application>
  <PresentationFormat>On-screen Show (4:3)</PresentationFormat>
  <Paragraphs>166</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Apothecary</vt:lpstr>
      <vt:lpstr>Introduction to Cloud</vt:lpstr>
      <vt:lpstr>NodeMCU with Blynk LED Control</vt:lpstr>
      <vt:lpstr>NodeMCU with Blynk LED Control</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NodeMCU with blynk LED Control</vt:lpstr>
      <vt:lpstr>NodeMCU with blynk LED Control</vt:lpstr>
      <vt:lpstr>NodeMCU with Blynk Weather Monitoring</vt:lpstr>
      <vt:lpstr>NodeMCU with Blynk Weather Monitoring</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Setting Up the Blynk app</vt:lpstr>
      <vt:lpstr>NodeMCU with Blynk Weather Monitoring</vt:lpstr>
      <vt:lpstr>NodeMCU with Blynk Weather Monitoring</vt:lpstr>
      <vt:lpstr>NodeMCU with Blynk Weather Monitoring</vt:lpstr>
      <vt:lpstr>NodeMCU with Blynk IR sensor</vt:lpstr>
      <vt:lpstr>NodeMCU with Blynk IR sensor</vt:lpstr>
      <vt:lpstr>Setting Up the Blynk app</vt:lpstr>
      <vt:lpstr>Setting Up the Blynk app</vt:lpstr>
      <vt:lpstr>Setting Up the Blynk app</vt:lpstr>
      <vt:lpstr>Setting Up the Blynk app</vt:lpstr>
      <vt:lpstr>Setting Up the Blynk app</vt:lpstr>
      <vt:lpstr>Setting Up the Blynk app</vt:lpstr>
      <vt:lpstr>NodeMCU with Blynk IR SENSOR</vt:lpstr>
      <vt:lpstr>NodeMCU with Blynk Ir sensor</vt:lpstr>
      <vt:lpstr>NodeMCU with Blynk ir sensor</vt:lpstr>
      <vt:lpstr>NodeMCU with Blynk ULTRAsonic sensor</vt:lpstr>
      <vt:lpstr>NodeMCU with Blynk ULTRASONIC sensor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MS</dc:creator>
  <cp:lastModifiedBy>MS</cp:lastModifiedBy>
  <cp:revision>68</cp:revision>
  <dcterms:created xsi:type="dcterms:W3CDTF">2006-08-16T00:00:00Z</dcterms:created>
  <dcterms:modified xsi:type="dcterms:W3CDTF">2019-07-20T08:59:11Z</dcterms:modified>
</cp:coreProperties>
</file>